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4"/>
  </p:notesMasterIdLst>
  <p:sldIdLst>
    <p:sldId id="355" r:id="rId3"/>
    <p:sldId id="496" r:id="rId4"/>
    <p:sldId id="317" r:id="rId5"/>
    <p:sldId id="320" r:id="rId6"/>
    <p:sldId id="494" r:id="rId7"/>
    <p:sldId id="354" r:id="rId8"/>
    <p:sldId id="323" r:id="rId9"/>
    <p:sldId id="324" r:id="rId10"/>
    <p:sldId id="325" r:id="rId11"/>
    <p:sldId id="329" r:id="rId12"/>
    <p:sldId id="357" r:id="rId13"/>
    <p:sldId id="359" r:id="rId14"/>
    <p:sldId id="360" r:id="rId15"/>
    <p:sldId id="361" r:id="rId16"/>
    <p:sldId id="362" r:id="rId17"/>
    <p:sldId id="363" r:id="rId18"/>
    <p:sldId id="364" r:id="rId19"/>
    <p:sldId id="497" r:id="rId20"/>
    <p:sldId id="495" r:id="rId21"/>
    <p:sldId id="347" r:id="rId22"/>
    <p:sldId id="35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orient="horz">
          <p15:clr>
            <a:srgbClr val="A4A3A4"/>
          </p15:clr>
        </p15:guide>
        <p15:guide id="3">
          <p15:clr>
            <a:srgbClr val="A4A3A4"/>
          </p15:clr>
        </p15:guide>
        <p15:guide id="4" pos="3861">
          <p15:clr>
            <a:srgbClr val="A4A3A4"/>
          </p15:clr>
        </p15:guide>
        <p15:guide id="5" pos="7679">
          <p15:clr>
            <a:srgbClr val="A4A3A4"/>
          </p15:clr>
        </p15:guide>
        <p15:guide id="6" pos="374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121"/>
    <a:srgbClr val="303030"/>
    <a:srgbClr val="EF8736"/>
    <a:srgbClr val="ECBB1D"/>
    <a:srgbClr val="D6D6D6"/>
    <a:srgbClr val="45B497"/>
    <a:srgbClr val="A0C750"/>
    <a:srgbClr val="ED2C52"/>
    <a:srgbClr val="4AA6FF"/>
    <a:srgbClr val="3272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05" autoAdjust="0"/>
    <p:restoredTop sz="96208" autoAdjust="0"/>
  </p:normalViewPr>
  <p:slideViewPr>
    <p:cSldViewPr snapToObjects="1">
      <p:cViewPr varScale="1">
        <p:scale>
          <a:sx n="91" d="100"/>
          <a:sy n="91" d="100"/>
        </p:scale>
        <p:origin x="389" y="72"/>
      </p:cViewPr>
      <p:guideLst>
        <p:guide orient="horz" pos="4319"/>
        <p:guide orient="horz"/>
        <p:guide/>
        <p:guide pos="3861"/>
        <p:guide pos="7679"/>
        <p:guide pos="374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Objects="1">
      <p:cViewPr varScale="1">
        <p:scale>
          <a:sx n="63" d="100"/>
          <a:sy n="63" d="100"/>
        </p:scale>
        <p:origin x="2630" y="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Pt>
            <c:idx val="0"/>
            <c:bubble3D val="0"/>
            <c:spPr>
              <a:solidFill>
                <a:sysClr val="window" lastClr="FFFFFF"/>
              </a:solidFill>
            </c:spPr>
            <c:extLst>
              <c:ext xmlns:c16="http://schemas.microsoft.com/office/drawing/2014/chart" uri="{C3380CC4-5D6E-409C-BE32-E72D297353CC}">
                <c16:uniqueId val="{00000000-302D-40F9-A79E-3767FBEBF02E}"/>
              </c:ext>
            </c:extLst>
          </c:dPt>
          <c:dPt>
            <c:idx val="1"/>
            <c:bubble3D val="0"/>
            <c:spPr>
              <a:solidFill>
                <a:srgbClr val="9C1E37"/>
              </a:solidFill>
            </c:spPr>
            <c:extLst>
              <c:ext xmlns:c16="http://schemas.microsoft.com/office/drawing/2014/chart" uri="{C3380CC4-5D6E-409C-BE32-E72D297353CC}">
                <c16:uniqueId val="{00000001-302D-40F9-A79E-3767FBEBF02E}"/>
              </c:ext>
            </c:extLst>
          </c:dPt>
          <c:cat>
            <c:strRef>
              <c:f>Sheet1!$A$2:$A$3</c:f>
              <c:strCache>
                <c:ptCount val="2"/>
                <c:pt idx="0">
                  <c:v>Revenue</c:v>
                </c:pt>
                <c:pt idx="1">
                  <c:v>Invisible</c:v>
                </c:pt>
              </c:strCache>
            </c:strRef>
          </c:cat>
          <c:val>
            <c:numRef>
              <c:f>Sheet1!$B$2:$B$3</c:f>
              <c:numCache>
                <c:formatCode>General</c:formatCode>
                <c:ptCount val="2"/>
                <c:pt idx="0">
                  <c:v>98</c:v>
                </c:pt>
                <c:pt idx="1">
                  <c:v>2</c:v>
                </c:pt>
              </c:numCache>
            </c:numRef>
          </c:val>
          <c:extLst>
            <c:ext xmlns:c16="http://schemas.microsoft.com/office/drawing/2014/chart" uri="{C3380CC4-5D6E-409C-BE32-E72D297353CC}">
              <c16:uniqueId val="{00000002-302D-40F9-A79E-3767FBEBF02E}"/>
            </c:ext>
          </c:extLst>
        </c:ser>
        <c:dLbls>
          <c:showLegendKey val="0"/>
          <c:showVal val="0"/>
          <c:showCatName val="0"/>
          <c:showSerName val="0"/>
          <c:showPercent val="0"/>
          <c:showBubbleSize val="0"/>
          <c:showLeaderLines val="1"/>
        </c:dLbls>
        <c:firstSliceAng val="8"/>
        <c:holeSize val="90"/>
      </c:doughnutChart>
    </c:plotArea>
    <c:plotVisOnly val="1"/>
    <c:dispBlanksAs val="zero"/>
    <c:showDLblsOverMax val="0"/>
  </c:chart>
  <c:spPr>
    <a:effectLst>
      <a:innerShdw blurRad="114300">
        <a:prstClr val="black"/>
      </a:innerShdw>
    </a:effectLst>
  </c:spPr>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dLbls>
          <c:showLegendKey val="0"/>
          <c:showVal val="0"/>
          <c:showCatName val="0"/>
          <c:showSerName val="0"/>
          <c:showPercent val="0"/>
          <c:showBubbleSize val="0"/>
          <c:showLeaderLines val="0"/>
        </c:dLbls>
        <c:firstSliceAng val="8"/>
        <c:holeSize val="90"/>
      </c:doughnutChart>
    </c:plotArea>
    <c:plotVisOnly val="1"/>
    <c:dispBlanksAs val="zero"/>
    <c:showDLblsOverMax val="0"/>
  </c:chart>
  <c:spPr>
    <a:effectLst>
      <a:innerShdw blurRad="114300">
        <a:prstClr val="black"/>
      </a:innerShdw>
    </a:effectLst>
  </c:spPr>
  <c:txPr>
    <a:bodyPr/>
    <a:lstStyle/>
    <a:p>
      <a:pPr>
        <a:defRPr sz="18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AE2455-1F4D-874E-A011-50EA560F014C}" type="datetimeFigureOut">
              <a:rPr lang="en-US" smtClean="0"/>
              <a:t>8/4/2025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54271C-4900-3E43-B8CF-8036F525124D}" type="slidenum">
              <a:rPr lang="en-US" smtClean="0"/>
              <a:t>‹#›</a:t>
            </a:fld>
            <a:endParaRPr lang="en-US"/>
          </a:p>
        </p:txBody>
      </p:sp>
    </p:spTree>
    <p:extLst>
      <p:ext uri="{BB962C8B-B14F-4D97-AF65-F5344CB8AC3E}">
        <p14:creationId xmlns:p14="http://schemas.microsoft.com/office/powerpoint/2010/main" val="910254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54271C-4900-3E43-B8CF-8036F525124D}" type="slidenum">
              <a:rPr lang="en-US" smtClean="0"/>
              <a:t>1</a:t>
            </a:fld>
            <a:endParaRPr lang="en-US"/>
          </a:p>
        </p:txBody>
      </p:sp>
    </p:spTree>
    <p:extLst>
      <p:ext uri="{BB962C8B-B14F-4D97-AF65-F5344CB8AC3E}">
        <p14:creationId xmlns:p14="http://schemas.microsoft.com/office/powerpoint/2010/main" val="1740382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54271C-4900-3E43-B8CF-8036F525124D}" type="slidenum">
              <a:rPr lang="en-US" smtClean="0"/>
              <a:t>10</a:t>
            </a:fld>
            <a:endParaRPr lang="en-US"/>
          </a:p>
        </p:txBody>
      </p:sp>
    </p:spTree>
    <p:extLst>
      <p:ext uri="{BB962C8B-B14F-4D97-AF65-F5344CB8AC3E}">
        <p14:creationId xmlns:p14="http://schemas.microsoft.com/office/powerpoint/2010/main" val="4256332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54271C-4900-3E43-B8CF-8036F525124D}" type="slidenum">
              <a:rPr lang="en-US" smtClean="0"/>
              <a:t>11</a:t>
            </a:fld>
            <a:endParaRPr lang="en-US"/>
          </a:p>
        </p:txBody>
      </p:sp>
    </p:spTree>
    <p:extLst>
      <p:ext uri="{BB962C8B-B14F-4D97-AF65-F5344CB8AC3E}">
        <p14:creationId xmlns:p14="http://schemas.microsoft.com/office/powerpoint/2010/main" val="821703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54271C-4900-3E43-B8CF-8036F525124D}" type="slidenum">
              <a:rPr lang="en-US" smtClean="0"/>
              <a:t>12</a:t>
            </a:fld>
            <a:endParaRPr lang="en-US"/>
          </a:p>
        </p:txBody>
      </p:sp>
    </p:spTree>
    <p:extLst>
      <p:ext uri="{BB962C8B-B14F-4D97-AF65-F5344CB8AC3E}">
        <p14:creationId xmlns:p14="http://schemas.microsoft.com/office/powerpoint/2010/main" val="129443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54271C-4900-3E43-B8CF-8036F525124D}" type="slidenum">
              <a:rPr lang="en-US" smtClean="0"/>
              <a:t>13</a:t>
            </a:fld>
            <a:endParaRPr lang="en-US"/>
          </a:p>
        </p:txBody>
      </p:sp>
    </p:spTree>
    <p:extLst>
      <p:ext uri="{BB962C8B-B14F-4D97-AF65-F5344CB8AC3E}">
        <p14:creationId xmlns:p14="http://schemas.microsoft.com/office/powerpoint/2010/main" val="2944406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54271C-4900-3E43-B8CF-8036F525124D}" type="slidenum">
              <a:rPr lang="en-US" smtClean="0"/>
              <a:t>14</a:t>
            </a:fld>
            <a:endParaRPr lang="en-US"/>
          </a:p>
        </p:txBody>
      </p:sp>
    </p:spTree>
    <p:extLst>
      <p:ext uri="{BB962C8B-B14F-4D97-AF65-F5344CB8AC3E}">
        <p14:creationId xmlns:p14="http://schemas.microsoft.com/office/powerpoint/2010/main" val="23229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0454271C-4900-3E43-B8CF-8036F525124D}" type="slidenum">
              <a:rPr lang="en-US" smtClean="0"/>
              <a:t>15</a:t>
            </a:fld>
            <a:endParaRPr lang="en-US"/>
          </a:p>
        </p:txBody>
      </p:sp>
    </p:spTree>
    <p:extLst>
      <p:ext uri="{BB962C8B-B14F-4D97-AF65-F5344CB8AC3E}">
        <p14:creationId xmlns:p14="http://schemas.microsoft.com/office/powerpoint/2010/main" val="3994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0454271C-4900-3E43-B8CF-8036F525124D}" type="slidenum">
              <a:rPr lang="en-US" smtClean="0"/>
              <a:t>16</a:t>
            </a:fld>
            <a:endParaRPr lang="en-US"/>
          </a:p>
        </p:txBody>
      </p:sp>
    </p:spTree>
    <p:extLst>
      <p:ext uri="{BB962C8B-B14F-4D97-AF65-F5344CB8AC3E}">
        <p14:creationId xmlns:p14="http://schemas.microsoft.com/office/powerpoint/2010/main" val="3314069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0454271C-4900-3E43-B8CF-8036F525124D}" type="slidenum">
              <a:rPr lang="en-US" smtClean="0"/>
              <a:t>17</a:t>
            </a:fld>
            <a:endParaRPr lang="en-US"/>
          </a:p>
        </p:txBody>
      </p:sp>
    </p:spTree>
    <p:extLst>
      <p:ext uri="{BB962C8B-B14F-4D97-AF65-F5344CB8AC3E}">
        <p14:creationId xmlns:p14="http://schemas.microsoft.com/office/powerpoint/2010/main" val="4277677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4271C-4900-3E43-B8CF-8036F525124D}" type="slidenum">
              <a:rPr lang="en-US" smtClean="0"/>
              <a:t>19</a:t>
            </a:fld>
            <a:endParaRPr lang="en-US"/>
          </a:p>
        </p:txBody>
      </p:sp>
    </p:spTree>
    <p:extLst>
      <p:ext uri="{BB962C8B-B14F-4D97-AF65-F5344CB8AC3E}">
        <p14:creationId xmlns:p14="http://schemas.microsoft.com/office/powerpoint/2010/main" val="1857403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454271C-4900-3E43-B8CF-8036F525124D}" type="slidenum">
              <a:rPr lang="en-US" smtClean="0"/>
              <a:t>20</a:t>
            </a:fld>
            <a:endParaRPr lang="en-US"/>
          </a:p>
        </p:txBody>
      </p:sp>
    </p:spTree>
    <p:extLst>
      <p:ext uri="{BB962C8B-B14F-4D97-AF65-F5344CB8AC3E}">
        <p14:creationId xmlns:p14="http://schemas.microsoft.com/office/powerpoint/2010/main" val="4170434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CABA8-E03E-B1F8-0DAD-E4411FAD8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D20E45-303F-82A1-4CDE-1DBEC0D50F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C2A2A9-B0F5-552B-75C8-EDE4B07775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A46A5E-0E33-A555-C758-1918AAFC23BE}"/>
              </a:ext>
            </a:extLst>
          </p:cNvPr>
          <p:cNvSpPr>
            <a:spLocks noGrp="1"/>
          </p:cNvSpPr>
          <p:nvPr>
            <p:ph type="sldNum" sz="quarter" idx="10"/>
          </p:nvPr>
        </p:nvSpPr>
        <p:spPr/>
        <p:txBody>
          <a:bodyPr/>
          <a:lstStyle/>
          <a:p>
            <a:fld id="{0454271C-4900-3E43-B8CF-8036F525124D}" type="slidenum">
              <a:rPr lang="en-US" smtClean="0"/>
              <a:t>2</a:t>
            </a:fld>
            <a:endParaRPr lang="en-US"/>
          </a:p>
        </p:txBody>
      </p:sp>
    </p:spTree>
    <p:extLst>
      <p:ext uri="{BB962C8B-B14F-4D97-AF65-F5344CB8AC3E}">
        <p14:creationId xmlns:p14="http://schemas.microsoft.com/office/powerpoint/2010/main" val="1137046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54271C-4900-3E43-B8CF-8036F525124D}" type="slidenum">
              <a:rPr lang="en-US" smtClean="0"/>
              <a:t>21</a:t>
            </a:fld>
            <a:endParaRPr lang="en-US"/>
          </a:p>
        </p:txBody>
      </p:sp>
    </p:spTree>
    <p:extLst>
      <p:ext uri="{BB962C8B-B14F-4D97-AF65-F5344CB8AC3E}">
        <p14:creationId xmlns:p14="http://schemas.microsoft.com/office/powerpoint/2010/main" val="936753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454271C-4900-3E43-B8CF-8036F525124D}" type="slidenum">
              <a:rPr lang="en-US" smtClean="0"/>
              <a:t>3</a:t>
            </a:fld>
            <a:endParaRPr lang="en-US"/>
          </a:p>
        </p:txBody>
      </p:sp>
    </p:spTree>
    <p:extLst>
      <p:ext uri="{BB962C8B-B14F-4D97-AF65-F5344CB8AC3E}">
        <p14:creationId xmlns:p14="http://schemas.microsoft.com/office/powerpoint/2010/main" val="691623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54271C-4900-3E43-B8CF-8036F525124D}" type="slidenum">
              <a:rPr lang="en-US" smtClean="0"/>
              <a:t>4</a:t>
            </a:fld>
            <a:endParaRPr lang="en-US"/>
          </a:p>
        </p:txBody>
      </p:sp>
    </p:spTree>
    <p:extLst>
      <p:ext uri="{BB962C8B-B14F-4D97-AF65-F5344CB8AC3E}">
        <p14:creationId xmlns:p14="http://schemas.microsoft.com/office/powerpoint/2010/main" val="1100822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419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54271C-4900-3E43-B8CF-8036F525124D}" type="slidenum">
              <a:rPr lang="en-US" smtClean="0"/>
              <a:t>6</a:t>
            </a:fld>
            <a:endParaRPr lang="en-US"/>
          </a:p>
        </p:txBody>
      </p:sp>
    </p:spTree>
    <p:extLst>
      <p:ext uri="{BB962C8B-B14F-4D97-AF65-F5344CB8AC3E}">
        <p14:creationId xmlns:p14="http://schemas.microsoft.com/office/powerpoint/2010/main" val="206072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54271C-4900-3E43-B8CF-8036F525124D}" type="slidenum">
              <a:rPr lang="en-US" smtClean="0"/>
              <a:t>7</a:t>
            </a:fld>
            <a:endParaRPr lang="en-US"/>
          </a:p>
        </p:txBody>
      </p:sp>
    </p:spTree>
    <p:extLst>
      <p:ext uri="{BB962C8B-B14F-4D97-AF65-F5344CB8AC3E}">
        <p14:creationId xmlns:p14="http://schemas.microsoft.com/office/powerpoint/2010/main" val="3777247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454271C-4900-3E43-B8CF-8036F525124D}" type="slidenum">
              <a:rPr lang="en-US" smtClean="0"/>
              <a:t>8</a:t>
            </a:fld>
            <a:endParaRPr lang="en-US"/>
          </a:p>
        </p:txBody>
      </p:sp>
    </p:spTree>
    <p:extLst>
      <p:ext uri="{BB962C8B-B14F-4D97-AF65-F5344CB8AC3E}">
        <p14:creationId xmlns:p14="http://schemas.microsoft.com/office/powerpoint/2010/main" val="2142726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54271C-4900-3E43-B8CF-8036F525124D}" type="slidenum">
              <a:rPr lang="en-US" smtClean="0"/>
              <a:t>9</a:t>
            </a:fld>
            <a:endParaRPr lang="en-US"/>
          </a:p>
        </p:txBody>
      </p:sp>
    </p:spTree>
    <p:extLst>
      <p:ext uri="{BB962C8B-B14F-4D97-AF65-F5344CB8AC3E}">
        <p14:creationId xmlns:p14="http://schemas.microsoft.com/office/powerpoint/2010/main" val="3466638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Autofit/>
          </a:bodyPr>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DF16DC4-B856-274F-85C8-B8CB7F776BA3}"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E9C15-F518-694A-997F-C02919C42FDC}" type="slidenum">
              <a:rPr lang="en-US" smtClean="0"/>
              <a:t>‹#›</a:t>
            </a:fld>
            <a:endParaRPr lang="en-US"/>
          </a:p>
        </p:txBody>
      </p:sp>
      <p:sp>
        <p:nvSpPr>
          <p:cNvPr id="8" name="Picture Placeholder 7"/>
          <p:cNvSpPr>
            <a:spLocks noGrp="1"/>
          </p:cNvSpPr>
          <p:nvPr>
            <p:ph type="pic" sz="quarter" idx="13"/>
          </p:nvPr>
        </p:nvSpPr>
        <p:spPr>
          <a:xfrm>
            <a:off x="457200" y="457200"/>
            <a:ext cx="1676400" cy="1676400"/>
          </a:xfrm>
        </p:spPr>
        <p:txBody>
          <a:bodyPr/>
          <a:lstStyle/>
          <a:p>
            <a:endParaRPr lang="en-US"/>
          </a:p>
        </p:txBody>
      </p:sp>
    </p:spTree>
    <p:extLst>
      <p:ext uri="{BB962C8B-B14F-4D97-AF65-F5344CB8AC3E}">
        <p14:creationId xmlns:p14="http://schemas.microsoft.com/office/powerpoint/2010/main" val="1722916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F16DC4-B856-274F-85C8-B8CB7F776BA3}"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E9C15-F518-694A-997F-C02919C42FDC}" type="slidenum">
              <a:rPr lang="en-US" smtClean="0"/>
              <a:t>‹#›</a:t>
            </a:fld>
            <a:endParaRPr lang="en-US"/>
          </a:p>
        </p:txBody>
      </p:sp>
    </p:spTree>
    <p:extLst>
      <p:ext uri="{BB962C8B-B14F-4D97-AF65-F5344CB8AC3E}">
        <p14:creationId xmlns:p14="http://schemas.microsoft.com/office/powerpoint/2010/main" val="1641687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F16DC4-B856-274F-85C8-B8CB7F776BA3}"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E9C15-F518-694A-997F-C02919C42FDC}" type="slidenum">
              <a:rPr lang="en-US" smtClean="0"/>
              <a:t>‹#›</a:t>
            </a:fld>
            <a:endParaRPr lang="en-US"/>
          </a:p>
        </p:txBody>
      </p:sp>
    </p:spTree>
    <p:extLst>
      <p:ext uri="{BB962C8B-B14F-4D97-AF65-F5344CB8AC3E}">
        <p14:creationId xmlns:p14="http://schemas.microsoft.com/office/powerpoint/2010/main" val="975781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6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7"/>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2"/>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6240377" y="1527208"/>
            <a:ext cx="2560320" cy="2079592"/>
          </a:xfrm>
          <a:prstGeom prst="rect">
            <a:avLst/>
          </a:prstGeom>
          <a:solidFill>
            <a:schemeClr val="tx2">
              <a:lumMod val="10000"/>
              <a:lumOff val="90000"/>
            </a:schemeClr>
          </a:solidFill>
          <a:ln w="19050">
            <a:noFill/>
          </a:ln>
        </p:spPr>
        <p:txBody>
          <a:bodyPr lIns="0" tIns="91440" rIns="0" bIns="365760" anchor="b"/>
          <a:lstStyle>
            <a:lvl1pPr algn="ctr" rtl="0">
              <a:buNone/>
              <a:defRPr sz="1600">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1527208"/>
            <a:ext cx="2560320" cy="2079592"/>
          </a:xfrm>
          <a:prstGeom prst="rect">
            <a:avLst/>
          </a:prstGeom>
          <a:solidFill>
            <a:schemeClr val="tx2">
              <a:lumMod val="10000"/>
              <a:lumOff val="90000"/>
            </a:schemeClr>
          </a:solidFill>
          <a:ln w="19050">
            <a:noFill/>
          </a:ln>
        </p:spPr>
        <p:txBody>
          <a:bodyPr lIns="0" tIns="91440" rIns="0" bIns="365760" anchor="b"/>
          <a:lstStyle>
            <a:lvl1pPr algn="ctr" rtl="0">
              <a:buNone/>
              <a:defRPr sz="1600">
                <a:solidFill>
                  <a:schemeClr val="tx1">
                    <a:lumMod val="75000"/>
                    <a:lumOff val="25000"/>
                  </a:schemeClr>
                </a:solidFill>
              </a:defRPr>
            </a:lvl1pPr>
          </a:lstStyle>
          <a:p>
            <a:r>
              <a:rPr lang="en-US" dirty="0"/>
              <a:t>Image Holder</a:t>
            </a:r>
          </a:p>
        </p:txBody>
      </p:sp>
      <p:sp>
        <p:nvSpPr>
          <p:cNvPr id="8" name="Picture Placeholder 7"/>
          <p:cNvSpPr>
            <a:spLocks noGrp="1"/>
          </p:cNvSpPr>
          <p:nvPr>
            <p:ph type="pic" sz="quarter" idx="14" hasCustomPrompt="1"/>
          </p:nvPr>
        </p:nvSpPr>
        <p:spPr>
          <a:xfrm>
            <a:off x="3387021" y="1527208"/>
            <a:ext cx="2560320" cy="2079592"/>
          </a:xfrm>
          <a:prstGeom prst="rect">
            <a:avLst/>
          </a:prstGeom>
          <a:solidFill>
            <a:schemeClr val="tx2">
              <a:lumMod val="10000"/>
              <a:lumOff val="90000"/>
            </a:schemeClr>
          </a:solidFill>
          <a:ln w="19050">
            <a:noFill/>
          </a:ln>
        </p:spPr>
        <p:txBody>
          <a:bodyPr lIns="0" tIns="91440" rIns="0" bIns="365760" anchor="b"/>
          <a:lstStyle>
            <a:lvl1pPr algn="ctr" rtl="0">
              <a:buNone/>
              <a:defRPr sz="1600">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9093733" y="1527208"/>
            <a:ext cx="2560320" cy="2079592"/>
          </a:xfrm>
          <a:prstGeom prst="rect">
            <a:avLst/>
          </a:prstGeom>
          <a:solidFill>
            <a:schemeClr val="tx2">
              <a:lumMod val="10000"/>
              <a:lumOff val="90000"/>
            </a:schemeClr>
          </a:solidFill>
          <a:ln w="19050">
            <a:noFill/>
          </a:ln>
        </p:spPr>
        <p:txBody>
          <a:bodyPr lIns="0" tIns="91440" rIns="0" bIns="365760" anchor="b"/>
          <a:lstStyle>
            <a:lvl1pPr algn="ctr" rtl="0">
              <a:buNone/>
              <a:defRPr sz="1600">
                <a:solidFill>
                  <a:schemeClr val="tx1">
                    <a:lumMod val="75000"/>
                    <a:lumOff val="25000"/>
                  </a:schemeClr>
                </a:solidFill>
              </a:defRPr>
            </a:lvl1pPr>
          </a:lstStyle>
          <a:p>
            <a:r>
              <a:rPr lang="en-US" dirty="0"/>
              <a:t>Image Holder</a:t>
            </a:r>
          </a:p>
        </p:txBody>
      </p:sp>
      <p:sp>
        <p:nvSpPr>
          <p:cNvPr id="12" name="Picture Placeholder 7"/>
          <p:cNvSpPr>
            <a:spLocks noGrp="1"/>
          </p:cNvSpPr>
          <p:nvPr>
            <p:ph type="pic" sz="quarter" idx="16" hasCustomPrompt="1"/>
          </p:nvPr>
        </p:nvSpPr>
        <p:spPr>
          <a:xfrm>
            <a:off x="6240377" y="3949700"/>
            <a:ext cx="2560320" cy="2079592"/>
          </a:xfrm>
          <a:prstGeom prst="rect">
            <a:avLst/>
          </a:prstGeom>
          <a:solidFill>
            <a:schemeClr val="tx2">
              <a:lumMod val="10000"/>
              <a:lumOff val="90000"/>
            </a:schemeClr>
          </a:solidFill>
          <a:ln w="19050">
            <a:noFill/>
          </a:ln>
        </p:spPr>
        <p:txBody>
          <a:bodyPr lIns="0" tIns="91440" rIns="0" bIns="365760" anchor="b"/>
          <a:lstStyle>
            <a:lvl1pPr algn="ctr" rtl="0">
              <a:buNone/>
              <a:defRPr sz="1600">
                <a:solidFill>
                  <a:schemeClr val="tx1">
                    <a:lumMod val="75000"/>
                    <a:lumOff val="25000"/>
                  </a:schemeClr>
                </a:solidFill>
              </a:defRPr>
            </a:lvl1pPr>
          </a:lstStyle>
          <a:p>
            <a:r>
              <a:rPr lang="en-US" dirty="0"/>
              <a:t>Image Holder</a:t>
            </a:r>
          </a:p>
        </p:txBody>
      </p:sp>
      <p:sp>
        <p:nvSpPr>
          <p:cNvPr id="14" name="Picture Placeholder 7"/>
          <p:cNvSpPr>
            <a:spLocks noGrp="1"/>
          </p:cNvSpPr>
          <p:nvPr>
            <p:ph type="pic" sz="quarter" idx="17" hasCustomPrompt="1"/>
          </p:nvPr>
        </p:nvSpPr>
        <p:spPr>
          <a:xfrm>
            <a:off x="533665" y="3949700"/>
            <a:ext cx="2560320" cy="2079592"/>
          </a:xfrm>
          <a:prstGeom prst="rect">
            <a:avLst/>
          </a:prstGeom>
          <a:solidFill>
            <a:schemeClr val="tx2">
              <a:lumMod val="10000"/>
              <a:lumOff val="90000"/>
            </a:schemeClr>
          </a:solidFill>
          <a:ln w="19050">
            <a:noFill/>
          </a:ln>
        </p:spPr>
        <p:txBody>
          <a:bodyPr lIns="0" tIns="91440" rIns="0" bIns="365760" anchor="b"/>
          <a:lstStyle>
            <a:lvl1pPr algn="ctr" rtl="0">
              <a:buNone/>
              <a:defRPr sz="1600">
                <a:solidFill>
                  <a:schemeClr val="tx1">
                    <a:lumMod val="75000"/>
                    <a:lumOff val="25000"/>
                  </a:schemeClr>
                </a:solidFill>
              </a:defRPr>
            </a:lvl1pPr>
          </a:lstStyle>
          <a:p>
            <a:r>
              <a:rPr lang="en-US" dirty="0"/>
              <a:t>Image Holder</a:t>
            </a:r>
          </a:p>
        </p:txBody>
      </p:sp>
      <p:sp>
        <p:nvSpPr>
          <p:cNvPr id="16" name="Picture Placeholder 7"/>
          <p:cNvSpPr>
            <a:spLocks noGrp="1"/>
          </p:cNvSpPr>
          <p:nvPr>
            <p:ph type="pic" sz="quarter" idx="18" hasCustomPrompt="1"/>
          </p:nvPr>
        </p:nvSpPr>
        <p:spPr>
          <a:xfrm>
            <a:off x="3387021" y="3949700"/>
            <a:ext cx="2560320" cy="2079592"/>
          </a:xfrm>
          <a:prstGeom prst="rect">
            <a:avLst/>
          </a:prstGeom>
          <a:solidFill>
            <a:schemeClr val="tx2">
              <a:lumMod val="10000"/>
              <a:lumOff val="90000"/>
            </a:schemeClr>
          </a:solidFill>
          <a:ln w="19050">
            <a:noFill/>
          </a:ln>
        </p:spPr>
        <p:txBody>
          <a:bodyPr lIns="0" tIns="91440" rIns="0" bIns="365760" anchor="b"/>
          <a:lstStyle>
            <a:lvl1pPr algn="ctr" rtl="0">
              <a:buNone/>
              <a:defRPr sz="1600">
                <a:solidFill>
                  <a:schemeClr val="tx1">
                    <a:lumMod val="75000"/>
                    <a:lumOff val="25000"/>
                  </a:schemeClr>
                </a:solidFill>
              </a:defRPr>
            </a:lvl1pPr>
          </a:lstStyle>
          <a:p>
            <a:r>
              <a:rPr lang="en-US" dirty="0"/>
              <a:t>Image Holder</a:t>
            </a:r>
          </a:p>
        </p:txBody>
      </p:sp>
      <p:sp>
        <p:nvSpPr>
          <p:cNvPr id="17" name="Picture Placeholder 7"/>
          <p:cNvSpPr>
            <a:spLocks noGrp="1"/>
          </p:cNvSpPr>
          <p:nvPr>
            <p:ph type="pic" sz="quarter" idx="19" hasCustomPrompt="1"/>
          </p:nvPr>
        </p:nvSpPr>
        <p:spPr>
          <a:xfrm>
            <a:off x="9093733" y="3949700"/>
            <a:ext cx="2560320" cy="2079592"/>
          </a:xfrm>
          <a:prstGeom prst="rect">
            <a:avLst/>
          </a:prstGeom>
          <a:solidFill>
            <a:schemeClr val="tx2">
              <a:lumMod val="10000"/>
              <a:lumOff val="90000"/>
            </a:schemeClr>
          </a:solidFill>
          <a:ln w="19050">
            <a:noFill/>
          </a:ln>
        </p:spPr>
        <p:txBody>
          <a:bodyPr lIns="0" tIns="91440" rIns="0" bIns="365760" anchor="b"/>
          <a:lstStyle>
            <a:lvl1pPr algn="ctr" rtl="0">
              <a:buNone/>
              <a:defRPr sz="16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347467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F791AE-18EA-8D4A-AC92-4FC3E5EDA67D}"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06617-263B-0D46-9667-DF1816611CA0}" type="slidenum">
              <a:rPr lang="en-US" smtClean="0"/>
              <a:t>‹#›</a:t>
            </a:fld>
            <a:endParaRPr lang="en-US"/>
          </a:p>
        </p:txBody>
      </p:sp>
    </p:spTree>
    <p:extLst>
      <p:ext uri="{BB962C8B-B14F-4D97-AF65-F5344CB8AC3E}">
        <p14:creationId xmlns:p14="http://schemas.microsoft.com/office/powerpoint/2010/main" val="2636442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791AE-18EA-8D4A-AC92-4FC3E5EDA67D}"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06617-263B-0D46-9667-DF1816611CA0}" type="slidenum">
              <a:rPr lang="en-US" smtClean="0"/>
              <a:t>‹#›</a:t>
            </a:fld>
            <a:endParaRPr lang="en-US"/>
          </a:p>
        </p:txBody>
      </p:sp>
    </p:spTree>
    <p:extLst>
      <p:ext uri="{BB962C8B-B14F-4D97-AF65-F5344CB8AC3E}">
        <p14:creationId xmlns:p14="http://schemas.microsoft.com/office/powerpoint/2010/main" val="381517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F791AE-18EA-8D4A-AC92-4FC3E5EDA67D}"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06617-263B-0D46-9667-DF1816611CA0}" type="slidenum">
              <a:rPr lang="en-US" smtClean="0"/>
              <a:t>‹#›</a:t>
            </a:fld>
            <a:endParaRPr lang="en-US"/>
          </a:p>
        </p:txBody>
      </p:sp>
    </p:spTree>
    <p:extLst>
      <p:ext uri="{BB962C8B-B14F-4D97-AF65-F5344CB8AC3E}">
        <p14:creationId xmlns:p14="http://schemas.microsoft.com/office/powerpoint/2010/main" val="731565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F791AE-18EA-8D4A-AC92-4FC3E5EDA67D}" type="datetimeFigureOut">
              <a:rPr lang="en-US" smtClean="0"/>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06617-263B-0D46-9667-DF1816611CA0}" type="slidenum">
              <a:rPr lang="en-US" smtClean="0"/>
              <a:t>‹#›</a:t>
            </a:fld>
            <a:endParaRPr lang="en-US"/>
          </a:p>
        </p:txBody>
      </p:sp>
    </p:spTree>
    <p:extLst>
      <p:ext uri="{BB962C8B-B14F-4D97-AF65-F5344CB8AC3E}">
        <p14:creationId xmlns:p14="http://schemas.microsoft.com/office/powerpoint/2010/main" val="2460742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F791AE-18EA-8D4A-AC92-4FC3E5EDA67D}" type="datetimeFigureOut">
              <a:rPr lang="en-US" smtClean="0"/>
              <a:t>8/4/2025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406617-263B-0D46-9667-DF1816611CA0}" type="slidenum">
              <a:rPr lang="en-US" smtClean="0"/>
              <a:t>‹#›</a:t>
            </a:fld>
            <a:endParaRPr lang="en-US"/>
          </a:p>
        </p:txBody>
      </p:sp>
    </p:spTree>
    <p:extLst>
      <p:ext uri="{BB962C8B-B14F-4D97-AF65-F5344CB8AC3E}">
        <p14:creationId xmlns:p14="http://schemas.microsoft.com/office/powerpoint/2010/main" val="2638639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791AE-18EA-8D4A-AC92-4FC3E5EDA67D}" type="datetimeFigureOut">
              <a:rPr lang="en-US" smtClean="0"/>
              <a:t>8/4/2025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406617-263B-0D46-9667-DF1816611CA0}" type="slidenum">
              <a:rPr lang="en-US" smtClean="0"/>
              <a:t>‹#›</a:t>
            </a:fld>
            <a:endParaRPr lang="en-US"/>
          </a:p>
        </p:txBody>
      </p:sp>
    </p:spTree>
    <p:extLst>
      <p:ext uri="{BB962C8B-B14F-4D97-AF65-F5344CB8AC3E}">
        <p14:creationId xmlns:p14="http://schemas.microsoft.com/office/powerpoint/2010/main" val="337451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791AE-18EA-8D4A-AC92-4FC3E5EDA67D}" type="datetimeFigureOut">
              <a:rPr lang="en-US" smtClean="0"/>
              <a:t>8/4/2025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406617-263B-0D46-9667-DF1816611CA0}" type="slidenum">
              <a:rPr lang="en-US" smtClean="0"/>
              <a:t>‹#›</a:t>
            </a:fld>
            <a:endParaRPr lang="en-US"/>
          </a:p>
        </p:txBody>
      </p:sp>
    </p:spTree>
    <p:extLst>
      <p:ext uri="{BB962C8B-B14F-4D97-AF65-F5344CB8AC3E}">
        <p14:creationId xmlns:p14="http://schemas.microsoft.com/office/powerpoint/2010/main" val="42072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F16DC4-B856-274F-85C8-B8CB7F776BA3}"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E9C15-F518-694A-997F-C02919C42FDC}" type="slidenum">
              <a:rPr lang="en-US" smtClean="0"/>
              <a:t>‹#›</a:t>
            </a:fld>
            <a:endParaRPr lang="en-US"/>
          </a:p>
        </p:txBody>
      </p:sp>
    </p:spTree>
    <p:extLst>
      <p:ext uri="{BB962C8B-B14F-4D97-AF65-F5344CB8AC3E}">
        <p14:creationId xmlns:p14="http://schemas.microsoft.com/office/powerpoint/2010/main" val="1761761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F791AE-18EA-8D4A-AC92-4FC3E5EDA67D}" type="datetimeFigureOut">
              <a:rPr lang="en-US" smtClean="0"/>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06617-263B-0D46-9667-DF1816611CA0}" type="slidenum">
              <a:rPr lang="en-US" smtClean="0"/>
              <a:t>‹#›</a:t>
            </a:fld>
            <a:endParaRPr lang="en-US"/>
          </a:p>
        </p:txBody>
      </p:sp>
    </p:spTree>
    <p:extLst>
      <p:ext uri="{BB962C8B-B14F-4D97-AF65-F5344CB8AC3E}">
        <p14:creationId xmlns:p14="http://schemas.microsoft.com/office/powerpoint/2010/main" val="1234504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F791AE-18EA-8D4A-AC92-4FC3E5EDA67D}" type="datetimeFigureOut">
              <a:rPr lang="en-US" smtClean="0"/>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06617-263B-0D46-9667-DF1816611CA0}" type="slidenum">
              <a:rPr lang="en-US" smtClean="0"/>
              <a:t>‹#›</a:t>
            </a:fld>
            <a:endParaRPr lang="en-US"/>
          </a:p>
        </p:txBody>
      </p:sp>
    </p:spTree>
    <p:extLst>
      <p:ext uri="{BB962C8B-B14F-4D97-AF65-F5344CB8AC3E}">
        <p14:creationId xmlns:p14="http://schemas.microsoft.com/office/powerpoint/2010/main" val="2459099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791AE-18EA-8D4A-AC92-4FC3E5EDA67D}"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06617-263B-0D46-9667-DF1816611CA0}" type="slidenum">
              <a:rPr lang="en-US" smtClean="0"/>
              <a:t>‹#›</a:t>
            </a:fld>
            <a:endParaRPr lang="en-US"/>
          </a:p>
        </p:txBody>
      </p:sp>
    </p:spTree>
    <p:extLst>
      <p:ext uri="{BB962C8B-B14F-4D97-AF65-F5344CB8AC3E}">
        <p14:creationId xmlns:p14="http://schemas.microsoft.com/office/powerpoint/2010/main" val="382221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791AE-18EA-8D4A-AC92-4FC3E5EDA67D}"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06617-263B-0D46-9667-DF1816611CA0}" type="slidenum">
              <a:rPr lang="en-US" smtClean="0"/>
              <a:t>‹#›</a:t>
            </a:fld>
            <a:endParaRPr lang="en-US"/>
          </a:p>
        </p:txBody>
      </p:sp>
    </p:spTree>
    <p:extLst>
      <p:ext uri="{BB962C8B-B14F-4D97-AF65-F5344CB8AC3E}">
        <p14:creationId xmlns:p14="http://schemas.microsoft.com/office/powerpoint/2010/main" val="15072818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6F791AE-18EA-8D4A-AC92-4FC3E5EDA67D}" type="datetimeFigureOut">
              <a:rPr lang="en-US" smtClean="0"/>
              <a:t>8/4/2025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406617-263B-0D46-9667-DF1816611CA0}" type="slidenum">
              <a:rPr lang="en-US" smtClean="0"/>
              <a:t>‹#›</a:t>
            </a:fld>
            <a:endParaRPr lang="en-US"/>
          </a:p>
        </p:txBody>
      </p:sp>
      <p:grpSp>
        <p:nvGrpSpPr>
          <p:cNvPr id="143" name="Group 142"/>
          <p:cNvGrpSpPr/>
          <p:nvPr userDrawn="1"/>
        </p:nvGrpSpPr>
        <p:grpSpPr>
          <a:xfrm>
            <a:off x="457200" y="457200"/>
            <a:ext cx="11234739" cy="5926138"/>
            <a:chOff x="457200" y="457200"/>
            <a:chExt cx="11234739" cy="5926138"/>
          </a:xfrm>
        </p:grpSpPr>
        <p:grpSp>
          <p:nvGrpSpPr>
            <p:cNvPr id="142" name="Group 141"/>
            <p:cNvGrpSpPr/>
            <p:nvPr userDrawn="1"/>
          </p:nvGrpSpPr>
          <p:grpSpPr>
            <a:xfrm>
              <a:off x="457200" y="457200"/>
              <a:ext cx="11234739" cy="5926138"/>
              <a:chOff x="457200" y="457200"/>
              <a:chExt cx="11234739" cy="5926138"/>
            </a:xfrm>
          </p:grpSpPr>
          <p:sp>
            <p:nvSpPr>
              <p:cNvPr id="48" name="Rectangle 47"/>
              <p:cNvSpPr/>
              <p:nvPr/>
            </p:nvSpPr>
            <p:spPr>
              <a:xfrm>
                <a:off x="457200" y="457200"/>
                <a:ext cx="723900" cy="5926138"/>
              </a:xfrm>
              <a:prstGeom prst="rect">
                <a:avLst/>
              </a:prstGeom>
              <a:noFill/>
              <a:ln w="31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49" name="Rectangle 48"/>
              <p:cNvSpPr/>
              <p:nvPr/>
            </p:nvSpPr>
            <p:spPr>
              <a:xfrm>
                <a:off x="1412731" y="457200"/>
                <a:ext cx="723900" cy="5926138"/>
              </a:xfrm>
              <a:prstGeom prst="rect">
                <a:avLst/>
              </a:prstGeom>
              <a:noFill/>
              <a:ln w="31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50" name="Rectangle 49"/>
              <p:cNvSpPr/>
              <p:nvPr/>
            </p:nvSpPr>
            <p:spPr>
              <a:xfrm>
                <a:off x="2368262" y="457200"/>
                <a:ext cx="723900" cy="5926138"/>
              </a:xfrm>
              <a:prstGeom prst="rect">
                <a:avLst/>
              </a:prstGeom>
              <a:noFill/>
              <a:ln w="31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51" name="Rectangle 50"/>
              <p:cNvSpPr/>
              <p:nvPr/>
            </p:nvSpPr>
            <p:spPr>
              <a:xfrm>
                <a:off x="3323793" y="457200"/>
                <a:ext cx="723900" cy="5926138"/>
              </a:xfrm>
              <a:prstGeom prst="rect">
                <a:avLst/>
              </a:prstGeom>
              <a:noFill/>
              <a:ln w="31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52" name="Rectangle 51"/>
              <p:cNvSpPr/>
              <p:nvPr/>
            </p:nvSpPr>
            <p:spPr>
              <a:xfrm>
                <a:off x="4279324" y="457200"/>
                <a:ext cx="723900" cy="5926138"/>
              </a:xfrm>
              <a:prstGeom prst="rect">
                <a:avLst/>
              </a:prstGeom>
              <a:noFill/>
              <a:ln w="31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53" name="Rectangle 52"/>
              <p:cNvSpPr/>
              <p:nvPr/>
            </p:nvSpPr>
            <p:spPr>
              <a:xfrm>
                <a:off x="5234855" y="457200"/>
                <a:ext cx="723900" cy="5926138"/>
              </a:xfrm>
              <a:prstGeom prst="rect">
                <a:avLst/>
              </a:prstGeom>
              <a:noFill/>
              <a:ln w="31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54" name="Rectangle 53"/>
              <p:cNvSpPr/>
              <p:nvPr/>
            </p:nvSpPr>
            <p:spPr>
              <a:xfrm>
                <a:off x="6190386" y="457200"/>
                <a:ext cx="723900" cy="5926138"/>
              </a:xfrm>
              <a:prstGeom prst="rect">
                <a:avLst/>
              </a:prstGeom>
              <a:noFill/>
              <a:ln w="31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55" name="Rectangle 54"/>
              <p:cNvSpPr/>
              <p:nvPr/>
            </p:nvSpPr>
            <p:spPr>
              <a:xfrm>
                <a:off x="7145917" y="457200"/>
                <a:ext cx="723900" cy="5926138"/>
              </a:xfrm>
              <a:prstGeom prst="rect">
                <a:avLst/>
              </a:prstGeom>
              <a:noFill/>
              <a:ln w="31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56" name="Rectangle 55"/>
              <p:cNvSpPr/>
              <p:nvPr/>
            </p:nvSpPr>
            <p:spPr>
              <a:xfrm>
                <a:off x="8101448" y="457200"/>
                <a:ext cx="723900" cy="5926138"/>
              </a:xfrm>
              <a:prstGeom prst="rect">
                <a:avLst/>
              </a:prstGeom>
              <a:noFill/>
              <a:ln w="31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57" name="Rectangle 56"/>
              <p:cNvSpPr/>
              <p:nvPr/>
            </p:nvSpPr>
            <p:spPr>
              <a:xfrm>
                <a:off x="9056979" y="457200"/>
                <a:ext cx="723900" cy="5926138"/>
              </a:xfrm>
              <a:prstGeom prst="rect">
                <a:avLst/>
              </a:prstGeom>
              <a:noFill/>
              <a:ln w="31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58" name="Rectangle 57"/>
              <p:cNvSpPr/>
              <p:nvPr/>
            </p:nvSpPr>
            <p:spPr>
              <a:xfrm>
                <a:off x="10012510" y="457200"/>
                <a:ext cx="723900" cy="5926138"/>
              </a:xfrm>
              <a:prstGeom prst="rect">
                <a:avLst/>
              </a:prstGeom>
              <a:noFill/>
              <a:ln w="31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59" name="Rectangle 58"/>
              <p:cNvSpPr/>
              <p:nvPr/>
            </p:nvSpPr>
            <p:spPr>
              <a:xfrm>
                <a:off x="10968039" y="457200"/>
                <a:ext cx="723900" cy="5926138"/>
              </a:xfrm>
              <a:prstGeom prst="rect">
                <a:avLst/>
              </a:prstGeom>
              <a:noFill/>
              <a:ln w="31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grpSp>
        <p:grpSp>
          <p:nvGrpSpPr>
            <p:cNvPr id="141" name="Group 140"/>
            <p:cNvGrpSpPr/>
            <p:nvPr/>
          </p:nvGrpSpPr>
          <p:grpSpPr>
            <a:xfrm>
              <a:off x="500061" y="457200"/>
              <a:ext cx="11191878" cy="5926138"/>
              <a:chOff x="500061" y="457200"/>
              <a:chExt cx="11191878" cy="5926138"/>
            </a:xfrm>
          </p:grpSpPr>
          <p:cxnSp>
            <p:nvCxnSpPr>
              <p:cNvPr id="101" name="Straight Connector 100"/>
              <p:cNvCxnSpPr/>
              <p:nvPr/>
            </p:nvCxnSpPr>
            <p:spPr>
              <a:xfrm>
                <a:off x="500061" y="457200"/>
                <a:ext cx="11191878"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500061" y="613151"/>
                <a:ext cx="11191878"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500061" y="769102"/>
                <a:ext cx="11191878"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500061" y="925053"/>
                <a:ext cx="11191878"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500061" y="1081004"/>
                <a:ext cx="11191878"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500061" y="1236955"/>
                <a:ext cx="11191878"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500061" y="1392906"/>
                <a:ext cx="11191878"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500061" y="1548857"/>
                <a:ext cx="11191878"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500061" y="1704808"/>
                <a:ext cx="11191878"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500061" y="1860759"/>
                <a:ext cx="11191878"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500061" y="2016710"/>
                <a:ext cx="11191878"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500061" y="2172661"/>
                <a:ext cx="11191878"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500061" y="2328612"/>
                <a:ext cx="11191878"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500061" y="2484563"/>
                <a:ext cx="11191878"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500061" y="2640514"/>
                <a:ext cx="11191878"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500061" y="2796465"/>
                <a:ext cx="11191878"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500061" y="2952416"/>
                <a:ext cx="11191878"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500061" y="3108367"/>
                <a:ext cx="11191878"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500061" y="3264318"/>
                <a:ext cx="11191878"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500061" y="3420269"/>
                <a:ext cx="11191878"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500061" y="3576220"/>
                <a:ext cx="11191878"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500061" y="3732171"/>
                <a:ext cx="11191878"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500061" y="3888122"/>
                <a:ext cx="11191878"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500061" y="4044073"/>
                <a:ext cx="11191878"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500061" y="4200024"/>
                <a:ext cx="11191878"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500061" y="4355975"/>
                <a:ext cx="11191878"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500061" y="4511926"/>
                <a:ext cx="11191878"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500061" y="4667877"/>
                <a:ext cx="11191878"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500061" y="4823828"/>
                <a:ext cx="11191878"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500061" y="4979779"/>
                <a:ext cx="11191878"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500061" y="5135730"/>
                <a:ext cx="11191878"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500061" y="5291681"/>
                <a:ext cx="11191878"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500061" y="5447632"/>
                <a:ext cx="11191878"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500061" y="5603583"/>
                <a:ext cx="11191878"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500061" y="5759534"/>
                <a:ext cx="11191878"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500061" y="5915485"/>
                <a:ext cx="11191878"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500061" y="6071436"/>
                <a:ext cx="11191878"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500061" y="6227387"/>
                <a:ext cx="11191878"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500061" y="6383338"/>
                <a:ext cx="11191878"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992300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F16DC4-B856-274F-85C8-B8CB7F776BA3}"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E9C15-F518-694A-997F-C02919C42FDC}" type="slidenum">
              <a:rPr lang="en-US" smtClean="0"/>
              <a:t>‹#›</a:t>
            </a:fld>
            <a:endParaRPr lang="en-US"/>
          </a:p>
        </p:txBody>
      </p:sp>
    </p:spTree>
    <p:extLst>
      <p:ext uri="{BB962C8B-B14F-4D97-AF65-F5344CB8AC3E}">
        <p14:creationId xmlns:p14="http://schemas.microsoft.com/office/powerpoint/2010/main" val="295500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F16DC4-B856-274F-85C8-B8CB7F776BA3}" type="datetimeFigureOut">
              <a:rPr lang="en-US" smtClean="0"/>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0E9C15-F518-694A-997F-C02919C42FDC}" type="slidenum">
              <a:rPr lang="en-US" smtClean="0"/>
              <a:t>‹#›</a:t>
            </a:fld>
            <a:endParaRPr lang="en-US"/>
          </a:p>
        </p:txBody>
      </p:sp>
    </p:spTree>
    <p:extLst>
      <p:ext uri="{BB962C8B-B14F-4D97-AF65-F5344CB8AC3E}">
        <p14:creationId xmlns:p14="http://schemas.microsoft.com/office/powerpoint/2010/main" val="149726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F16DC4-B856-274F-85C8-B8CB7F776BA3}" type="datetimeFigureOut">
              <a:rPr lang="en-US" smtClean="0"/>
              <a:t>8/4/2025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0E9C15-F518-694A-997F-C02919C42FDC}" type="slidenum">
              <a:rPr lang="en-US" smtClean="0"/>
              <a:t>‹#›</a:t>
            </a:fld>
            <a:endParaRPr lang="en-US"/>
          </a:p>
        </p:txBody>
      </p:sp>
    </p:spTree>
    <p:extLst>
      <p:ext uri="{BB962C8B-B14F-4D97-AF65-F5344CB8AC3E}">
        <p14:creationId xmlns:p14="http://schemas.microsoft.com/office/powerpoint/2010/main" val="341328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F16DC4-B856-274F-85C8-B8CB7F776BA3}" type="datetimeFigureOut">
              <a:rPr lang="en-US" smtClean="0"/>
              <a:t>8/4/2025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0E9C15-F518-694A-997F-C02919C42FDC}" type="slidenum">
              <a:rPr lang="en-US" smtClean="0"/>
              <a:t>‹#›</a:t>
            </a:fld>
            <a:endParaRPr lang="en-US"/>
          </a:p>
        </p:txBody>
      </p:sp>
    </p:spTree>
    <p:extLst>
      <p:ext uri="{BB962C8B-B14F-4D97-AF65-F5344CB8AC3E}">
        <p14:creationId xmlns:p14="http://schemas.microsoft.com/office/powerpoint/2010/main" val="780185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F16DC4-B856-274F-85C8-B8CB7F776BA3}" type="datetimeFigureOut">
              <a:rPr lang="en-US" smtClean="0"/>
              <a:t>8/4/2025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0E9C15-F518-694A-997F-C02919C42FDC}" type="slidenum">
              <a:rPr lang="en-US" smtClean="0"/>
              <a:t>‹#›</a:t>
            </a:fld>
            <a:endParaRPr lang="en-US"/>
          </a:p>
        </p:txBody>
      </p:sp>
    </p:spTree>
    <p:extLst>
      <p:ext uri="{BB962C8B-B14F-4D97-AF65-F5344CB8AC3E}">
        <p14:creationId xmlns:p14="http://schemas.microsoft.com/office/powerpoint/2010/main" val="49961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F16DC4-B856-274F-85C8-B8CB7F776BA3}" type="datetimeFigureOut">
              <a:rPr lang="en-US" smtClean="0"/>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0E9C15-F518-694A-997F-C02919C42FDC}" type="slidenum">
              <a:rPr lang="en-US" smtClean="0"/>
              <a:t>‹#›</a:t>
            </a:fld>
            <a:endParaRPr lang="en-US"/>
          </a:p>
        </p:txBody>
      </p:sp>
    </p:spTree>
    <p:extLst>
      <p:ext uri="{BB962C8B-B14F-4D97-AF65-F5344CB8AC3E}">
        <p14:creationId xmlns:p14="http://schemas.microsoft.com/office/powerpoint/2010/main" val="41950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F16DC4-B856-274F-85C8-B8CB7F776BA3}" type="datetimeFigureOut">
              <a:rPr lang="en-US" smtClean="0"/>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0E9C15-F518-694A-997F-C02919C42FDC}" type="slidenum">
              <a:rPr lang="en-US" smtClean="0"/>
              <a:t>‹#›</a:t>
            </a:fld>
            <a:endParaRPr lang="en-US"/>
          </a:p>
        </p:txBody>
      </p:sp>
    </p:spTree>
    <p:extLst>
      <p:ext uri="{BB962C8B-B14F-4D97-AF65-F5344CB8AC3E}">
        <p14:creationId xmlns:p14="http://schemas.microsoft.com/office/powerpoint/2010/main" val="690072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12121"/>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457200" y="365125"/>
            <a:ext cx="10515600" cy="1027781"/>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userDrawn="1">
            <p:ph type="body" idx="1"/>
          </p:nvPr>
        </p:nvSpPr>
        <p:spPr>
          <a:xfrm>
            <a:off x="457200" y="1825625"/>
            <a:ext cx="10515600" cy="4351338"/>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F16DC4-B856-274F-85C8-B8CB7F776BA3}" type="datetimeFigureOut">
              <a:rPr lang="en-US" smtClean="0"/>
              <a:t>8/4/2025</a:t>
            </a:fld>
            <a:endParaRPr lang="en-US"/>
          </a:p>
        </p:txBody>
      </p:sp>
      <p:sp>
        <p:nvSpPr>
          <p:cNvPr id="5" name="Footer Placeholder 4"/>
          <p:cNvSpPr>
            <a:spLocks noGrp="1"/>
          </p:cNvSpPr>
          <p:nvPr userDrawn="1">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userDrawn="1">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0E9C15-F518-694A-997F-C02919C42FDC}" type="slidenum">
              <a:rPr lang="en-US" smtClean="0"/>
              <a:t>‹#›</a:t>
            </a:fld>
            <a:endParaRPr lang="en-US"/>
          </a:p>
        </p:txBody>
      </p:sp>
    </p:spTree>
    <p:extLst>
      <p:ext uri="{BB962C8B-B14F-4D97-AF65-F5344CB8AC3E}">
        <p14:creationId xmlns:p14="http://schemas.microsoft.com/office/powerpoint/2010/main" val="606002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Lst>
  <p:txStyles>
    <p:titleStyle>
      <a:lvl1pPr algn="l" defTabSz="914400" rtl="0" eaLnBrk="1" latinLnBrk="0" hangingPunct="1">
        <a:lnSpc>
          <a:spcPct val="90000"/>
        </a:lnSpc>
        <a:spcBef>
          <a:spcPct val="0"/>
        </a:spcBef>
        <a:buNone/>
        <a:defRPr sz="4400" kern="1200" baseline="0">
          <a:solidFill>
            <a:schemeClr val="tx1"/>
          </a:solidFill>
          <a:latin typeface="Source Sans Pro Ligh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Source Sans Pro Ligh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1"/>
          </a:solidFill>
          <a:latin typeface="Source Sans Pro Ligh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1"/>
          </a:solidFill>
          <a:latin typeface="Source Sans Pro Ligh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1"/>
          </a:solidFill>
          <a:latin typeface="Source Sans Pro Ligh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1"/>
          </a:solidFill>
          <a:latin typeface="Source Sans Pro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1212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791AE-18EA-8D4A-AC92-4FC3E5EDA67D}" type="datetimeFigureOut">
              <a:rPr lang="en-US" smtClean="0"/>
              <a:t>8/4/2025</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406617-263B-0D46-9667-DF1816611CA0}" type="slidenum">
              <a:rPr lang="en-US" smtClean="0"/>
              <a:t>‹#›</a:t>
            </a:fld>
            <a:endParaRPr lang="en-US"/>
          </a:p>
        </p:txBody>
      </p:sp>
    </p:spTree>
    <p:extLst>
      <p:ext uri="{BB962C8B-B14F-4D97-AF65-F5344CB8AC3E}">
        <p14:creationId xmlns:p14="http://schemas.microsoft.com/office/powerpoint/2010/main" val="168828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sk_gu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44" y="0"/>
            <a:ext cx="12166600" cy="6858000"/>
          </a:xfrm>
          <a:prstGeom prst="rect">
            <a:avLst/>
          </a:prstGeom>
        </p:spPr>
      </p:pic>
      <p:sp>
        <p:nvSpPr>
          <p:cNvPr id="32" name="Title 1"/>
          <p:cNvSpPr txBox="1">
            <a:spLocks/>
          </p:cNvSpPr>
          <p:nvPr/>
        </p:nvSpPr>
        <p:spPr>
          <a:xfrm>
            <a:off x="411450" y="2286000"/>
            <a:ext cx="11277600" cy="259080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baseline="0">
                <a:solidFill>
                  <a:schemeClr val="tx1"/>
                </a:solidFill>
                <a:latin typeface="Source Sans Pro Light"/>
                <a:ea typeface="+mj-ea"/>
                <a:cs typeface="+mj-cs"/>
              </a:defRPr>
            </a:lvl1pPr>
          </a:lstStyle>
          <a:p>
            <a:pPr algn="l">
              <a:lnSpc>
                <a:spcPct val="70000"/>
              </a:lnSpc>
            </a:pPr>
            <a:r>
              <a:rPr lang="en-US" sz="8000" dirty="0">
                <a:solidFill>
                  <a:srgbClr val="A0C750"/>
                </a:solidFill>
                <a:latin typeface="Source Sans Pro Semibold"/>
                <a:cs typeface="Source Sans Pro Semibold"/>
              </a:rPr>
              <a:t>What your client’s</a:t>
            </a:r>
            <a:br>
              <a:rPr lang="en-US" sz="8000" dirty="0">
                <a:solidFill>
                  <a:srgbClr val="A0C750"/>
                </a:solidFill>
                <a:latin typeface="Source Sans Pro Semibold"/>
                <a:cs typeface="Source Sans Pro Semibold"/>
              </a:rPr>
            </a:br>
            <a:r>
              <a:rPr lang="en-US" sz="8000" dirty="0">
                <a:solidFill>
                  <a:srgbClr val="A0C750"/>
                </a:solidFill>
                <a:latin typeface="Source Sans Pro Semibold"/>
                <a:cs typeface="Source Sans Pro Semibold"/>
              </a:rPr>
              <a:t>business is Worth</a:t>
            </a:r>
          </a:p>
        </p:txBody>
      </p:sp>
      <p:sp>
        <p:nvSpPr>
          <p:cNvPr id="33" name="Subtitle 2"/>
          <p:cNvSpPr txBox="1">
            <a:spLocks/>
          </p:cNvSpPr>
          <p:nvPr/>
        </p:nvSpPr>
        <p:spPr>
          <a:xfrm>
            <a:off x="533399" y="4038600"/>
            <a:ext cx="5413375" cy="838200"/>
          </a:xfrm>
          <a:prstGeom prst="rect">
            <a:avLst/>
          </a:prstGeom>
        </p:spPr>
        <p:txBody>
          <a:bodyPr vert="horz" lIns="0" tIns="0" rIns="0" bIns="0" rtlCol="0" anchor="t" anchorCtr="0">
            <a:noAutofit/>
          </a:bodyPr>
          <a:lstStyle>
            <a:lvl1pPr marL="0" indent="0" algn="ctr" defTabSz="914400" rtl="0" eaLnBrk="1" latinLnBrk="0" hangingPunct="1">
              <a:lnSpc>
                <a:spcPct val="90000"/>
              </a:lnSpc>
              <a:spcBef>
                <a:spcPts val="1000"/>
              </a:spcBef>
              <a:buFont typeface="Arial"/>
              <a:buNone/>
              <a:defRPr sz="2400" kern="1200" baseline="0">
                <a:solidFill>
                  <a:schemeClr val="tx1"/>
                </a:solidFill>
                <a:latin typeface="Source Sans Pro Light"/>
                <a:ea typeface="+mn-ea"/>
                <a:cs typeface="+mn-cs"/>
              </a:defRPr>
            </a:lvl1pPr>
            <a:lvl2pPr marL="457200" indent="0" algn="ctr" defTabSz="914400" rtl="0" eaLnBrk="1" latinLnBrk="0" hangingPunct="1">
              <a:lnSpc>
                <a:spcPct val="90000"/>
              </a:lnSpc>
              <a:spcBef>
                <a:spcPts val="500"/>
              </a:spcBef>
              <a:buFont typeface="Arial"/>
              <a:buNone/>
              <a:defRPr sz="2000" kern="1200" baseline="0">
                <a:solidFill>
                  <a:schemeClr val="tx1"/>
                </a:solidFill>
                <a:latin typeface="Source Sans Pro Light"/>
                <a:ea typeface="+mn-ea"/>
                <a:cs typeface="+mn-cs"/>
              </a:defRPr>
            </a:lvl2pPr>
            <a:lvl3pPr marL="914400" indent="0" algn="ctr" defTabSz="914400" rtl="0" eaLnBrk="1" latinLnBrk="0" hangingPunct="1">
              <a:lnSpc>
                <a:spcPct val="90000"/>
              </a:lnSpc>
              <a:spcBef>
                <a:spcPts val="500"/>
              </a:spcBef>
              <a:buFont typeface="Arial"/>
              <a:buNone/>
              <a:defRPr sz="1800" kern="1200" baseline="0">
                <a:solidFill>
                  <a:schemeClr val="tx1"/>
                </a:solidFill>
                <a:latin typeface="Source Sans Pro Light"/>
                <a:ea typeface="+mn-ea"/>
                <a:cs typeface="+mn-cs"/>
              </a:defRPr>
            </a:lvl3pPr>
            <a:lvl4pPr marL="1371600" indent="0" algn="ctr" defTabSz="914400" rtl="0" eaLnBrk="1" latinLnBrk="0" hangingPunct="1">
              <a:lnSpc>
                <a:spcPct val="90000"/>
              </a:lnSpc>
              <a:spcBef>
                <a:spcPts val="500"/>
              </a:spcBef>
              <a:buFont typeface="Arial"/>
              <a:buNone/>
              <a:defRPr sz="1600" kern="1200" baseline="0">
                <a:solidFill>
                  <a:schemeClr val="tx1"/>
                </a:solidFill>
                <a:latin typeface="Source Sans Pro Light"/>
                <a:ea typeface="+mn-ea"/>
                <a:cs typeface="+mn-cs"/>
              </a:defRPr>
            </a:lvl4pPr>
            <a:lvl5pPr marL="1828800" indent="0" algn="ctr" defTabSz="914400" rtl="0" eaLnBrk="1" latinLnBrk="0" hangingPunct="1">
              <a:lnSpc>
                <a:spcPct val="90000"/>
              </a:lnSpc>
              <a:spcBef>
                <a:spcPts val="500"/>
              </a:spcBef>
              <a:buFont typeface="Arial"/>
              <a:buNone/>
              <a:defRPr sz="1600" kern="1200" baseline="0">
                <a:solidFill>
                  <a:schemeClr val="tx1"/>
                </a:solidFill>
                <a:latin typeface="Source Sans Pro Ligh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sz="4400" i="1" dirty="0">
                <a:solidFill>
                  <a:schemeClr val="bg1"/>
                </a:solidFill>
                <a:latin typeface="Georgia"/>
                <a:cs typeface="Georgia"/>
              </a:rPr>
              <a:t>…and why it matters</a:t>
            </a:r>
          </a:p>
        </p:txBody>
      </p:sp>
      <p:sp>
        <p:nvSpPr>
          <p:cNvPr id="26" name="TextBox 25"/>
          <p:cNvSpPr txBox="1"/>
          <p:nvPr/>
        </p:nvSpPr>
        <p:spPr>
          <a:xfrm>
            <a:off x="457200" y="5791200"/>
            <a:ext cx="8382000" cy="609600"/>
          </a:xfrm>
          <a:prstGeom prst="rect">
            <a:avLst/>
          </a:prstGeom>
          <a:noFill/>
        </p:spPr>
        <p:txBody>
          <a:bodyPr wrap="square" lIns="0" tIns="0" rIns="0" bIns="0" rtlCol="0">
            <a:noAutofit/>
          </a:bodyPr>
          <a:lstStyle/>
          <a:p>
            <a:pPr>
              <a:lnSpc>
                <a:spcPct val="130000"/>
              </a:lnSpc>
            </a:pPr>
            <a:r>
              <a:rPr lang="en-US" sz="1000" b="1" dirty="0">
                <a:solidFill>
                  <a:schemeClr val="bg1">
                    <a:lumMod val="75000"/>
                  </a:schemeClr>
                </a:solidFill>
                <a:latin typeface="Source Sans Pro"/>
                <a:cs typeface="Source Sans Pro"/>
              </a:rPr>
              <a:t>Rory Sheppard / ActionCOACH of West Texas</a:t>
            </a:r>
          </a:p>
          <a:p>
            <a:pPr>
              <a:lnSpc>
                <a:spcPct val="130000"/>
              </a:lnSpc>
            </a:pPr>
            <a:r>
              <a:rPr lang="en-US" sz="1000" dirty="0">
                <a:solidFill>
                  <a:schemeClr val="bg1">
                    <a:lumMod val="75000"/>
                  </a:schemeClr>
                </a:solidFill>
                <a:latin typeface="Source Sans Pro"/>
                <a:cs typeface="Source Sans Pro"/>
              </a:rPr>
              <a:t>600 S. Tyler, Suite 2100  Amarillo, TX 79101</a:t>
            </a:r>
            <a:br>
              <a:rPr lang="en-US" sz="1000" dirty="0">
                <a:solidFill>
                  <a:schemeClr val="bg1">
                    <a:lumMod val="75000"/>
                  </a:schemeClr>
                </a:solidFill>
                <a:latin typeface="Source Sans Pro"/>
                <a:cs typeface="Source Sans Pro"/>
              </a:rPr>
            </a:br>
            <a:r>
              <a:rPr lang="en-US" sz="1000" dirty="0" err="1">
                <a:solidFill>
                  <a:schemeClr val="bg1">
                    <a:lumMod val="75000"/>
                  </a:schemeClr>
                </a:solidFill>
                <a:latin typeface="Source Sans Pro"/>
                <a:cs typeface="Source Sans Pro"/>
              </a:rPr>
              <a:t>rorysheppard@actioncoach.com</a:t>
            </a:r>
            <a:r>
              <a:rPr lang="en-US" sz="1000" dirty="0">
                <a:solidFill>
                  <a:schemeClr val="bg1">
                    <a:lumMod val="75000"/>
                  </a:schemeClr>
                </a:solidFill>
                <a:latin typeface="Source Sans Pro"/>
                <a:cs typeface="Source Sans Pro"/>
              </a:rPr>
              <a:t>  •  806 699-1024  •  </a:t>
            </a:r>
            <a:r>
              <a:rPr lang="en-US" sz="1000" dirty="0" err="1">
                <a:solidFill>
                  <a:schemeClr val="bg1">
                    <a:lumMod val="75000"/>
                  </a:schemeClr>
                </a:solidFill>
                <a:latin typeface="Source Sans Pro"/>
                <a:cs typeface="Source Sans Pro"/>
              </a:rPr>
              <a:t>WestTexas.ActionCOACH.com</a:t>
            </a:r>
            <a:endParaRPr lang="en-US" sz="1000" dirty="0">
              <a:solidFill>
                <a:schemeClr val="bg1">
                  <a:lumMod val="75000"/>
                </a:schemeClr>
              </a:solidFill>
              <a:latin typeface="Source Sans Pro"/>
              <a:cs typeface="Source Sans Pro"/>
            </a:endParaRPr>
          </a:p>
        </p:txBody>
      </p:sp>
      <p:pic>
        <p:nvPicPr>
          <p:cNvPr id="7" name="Picture 6" descr="A black and white logo&#10;&#10;Description automatically generated">
            <a:extLst>
              <a:ext uri="{FF2B5EF4-FFF2-40B4-BE49-F238E27FC236}">
                <a16:creationId xmlns:a16="http://schemas.microsoft.com/office/drawing/2014/main" id="{7BB96BD0-A621-A730-F1FE-821F6FC82130}"/>
              </a:ext>
            </a:extLst>
          </p:cNvPr>
          <p:cNvPicPr>
            <a:picLocks noChangeAspect="1"/>
          </p:cNvPicPr>
          <p:nvPr/>
        </p:nvPicPr>
        <p:blipFill>
          <a:blip r:embed="rId4"/>
          <a:stretch>
            <a:fillRect/>
          </a:stretch>
        </p:blipFill>
        <p:spPr>
          <a:xfrm>
            <a:off x="533399" y="309068"/>
            <a:ext cx="1368507" cy="1172070"/>
          </a:xfrm>
          <a:prstGeom prst="rect">
            <a:avLst/>
          </a:prstGeom>
        </p:spPr>
      </p:pic>
    </p:spTree>
    <p:extLst>
      <p:ext uri="{BB962C8B-B14F-4D97-AF65-F5344CB8AC3E}">
        <p14:creationId xmlns:p14="http://schemas.microsoft.com/office/powerpoint/2010/main" val="3925550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457200" y="3124200"/>
            <a:ext cx="2730500" cy="2819400"/>
          </a:xfrm>
          <a:prstGeom prst="rect">
            <a:avLst/>
          </a:prstGeom>
          <a:solidFill>
            <a:srgbClr val="307F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D2E8F"/>
              </a:solidFill>
            </a:endParaRPr>
          </a:p>
        </p:txBody>
      </p:sp>
      <p:sp>
        <p:nvSpPr>
          <p:cNvPr id="30" name="Rectangle 29"/>
          <p:cNvSpPr/>
          <p:nvPr/>
        </p:nvSpPr>
        <p:spPr>
          <a:xfrm>
            <a:off x="3293533" y="3124200"/>
            <a:ext cx="2730500" cy="2819400"/>
          </a:xfrm>
          <a:prstGeom prst="rect">
            <a:avLst/>
          </a:prstGeom>
          <a:solidFill>
            <a:srgbClr val="A887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F8736"/>
              </a:solidFill>
            </a:endParaRPr>
          </a:p>
        </p:txBody>
      </p:sp>
      <p:sp>
        <p:nvSpPr>
          <p:cNvPr id="31" name="Rectangle 30"/>
          <p:cNvSpPr/>
          <p:nvPr/>
        </p:nvSpPr>
        <p:spPr>
          <a:xfrm>
            <a:off x="6129866" y="3124200"/>
            <a:ext cx="2730500" cy="2819400"/>
          </a:xfrm>
          <a:prstGeom prst="rect">
            <a:avLst/>
          </a:prstGeom>
          <a:solidFill>
            <a:srgbClr val="AF21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D2E8F"/>
              </a:solidFill>
            </a:endParaRPr>
          </a:p>
        </p:txBody>
      </p:sp>
      <p:sp>
        <p:nvSpPr>
          <p:cNvPr id="32" name="Rectangle 31"/>
          <p:cNvSpPr/>
          <p:nvPr/>
        </p:nvSpPr>
        <p:spPr>
          <a:xfrm>
            <a:off x="8966200" y="3124200"/>
            <a:ext cx="2730500" cy="2819400"/>
          </a:xfrm>
          <a:prstGeom prst="rect">
            <a:avLst/>
          </a:prstGeom>
          <a:solidFill>
            <a:srgbClr val="6D88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D2E8F"/>
              </a:solidFill>
            </a:endParaRPr>
          </a:p>
        </p:txBody>
      </p:sp>
      <p:sp>
        <p:nvSpPr>
          <p:cNvPr id="25" name="Rectangle 24"/>
          <p:cNvSpPr/>
          <p:nvPr/>
        </p:nvSpPr>
        <p:spPr>
          <a:xfrm>
            <a:off x="457200" y="1600200"/>
            <a:ext cx="2730500" cy="1828800"/>
          </a:xfrm>
          <a:prstGeom prst="rect">
            <a:avLst/>
          </a:prstGeom>
          <a:solidFill>
            <a:srgbClr val="45B4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D2E8F"/>
              </a:solidFill>
            </a:endParaRPr>
          </a:p>
        </p:txBody>
      </p:sp>
      <p:sp>
        <p:nvSpPr>
          <p:cNvPr id="26" name="Rectangle 25"/>
          <p:cNvSpPr/>
          <p:nvPr/>
        </p:nvSpPr>
        <p:spPr>
          <a:xfrm>
            <a:off x="3293533" y="1600200"/>
            <a:ext cx="2730500" cy="1828800"/>
          </a:xfrm>
          <a:prstGeom prst="rect">
            <a:avLst/>
          </a:prstGeom>
          <a:solidFill>
            <a:srgbClr val="ECBB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F8736"/>
              </a:solidFill>
            </a:endParaRPr>
          </a:p>
        </p:txBody>
      </p:sp>
      <p:sp>
        <p:nvSpPr>
          <p:cNvPr id="27" name="Rectangle 26"/>
          <p:cNvSpPr/>
          <p:nvPr/>
        </p:nvSpPr>
        <p:spPr>
          <a:xfrm>
            <a:off x="6129866" y="1600200"/>
            <a:ext cx="2730500" cy="1828800"/>
          </a:xfrm>
          <a:prstGeom prst="rect">
            <a:avLst/>
          </a:prstGeom>
          <a:solidFill>
            <a:srgbClr val="ED2D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D2E8F"/>
              </a:solidFill>
            </a:endParaRPr>
          </a:p>
        </p:txBody>
      </p:sp>
      <p:sp>
        <p:nvSpPr>
          <p:cNvPr id="28" name="Rectangle 27"/>
          <p:cNvSpPr/>
          <p:nvPr/>
        </p:nvSpPr>
        <p:spPr>
          <a:xfrm>
            <a:off x="8966200" y="1600200"/>
            <a:ext cx="2730500" cy="1828800"/>
          </a:xfrm>
          <a:prstGeom prst="rect">
            <a:avLst/>
          </a:prstGeom>
          <a:solidFill>
            <a:srgbClr val="A0C7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D2E8F"/>
              </a:solidFill>
            </a:endParaRPr>
          </a:p>
        </p:txBody>
      </p:sp>
      <p:sp>
        <p:nvSpPr>
          <p:cNvPr id="12" name="TextBox 11"/>
          <p:cNvSpPr txBox="1"/>
          <p:nvPr/>
        </p:nvSpPr>
        <p:spPr>
          <a:xfrm>
            <a:off x="3397029" y="2507674"/>
            <a:ext cx="2514600" cy="839717"/>
          </a:xfrm>
          <a:prstGeom prst="rect">
            <a:avLst/>
          </a:prstGeom>
          <a:noFill/>
        </p:spPr>
        <p:txBody>
          <a:bodyPr wrap="square" lIns="0" tIns="0" rIns="0" bIns="0" rtlCol="0" anchor="t">
            <a:spAutoFit/>
          </a:bodyPr>
          <a:lstStyle/>
          <a:p>
            <a:pPr>
              <a:lnSpc>
                <a:spcPct val="90000"/>
              </a:lnSpc>
              <a:spcAft>
                <a:spcPts val="500"/>
              </a:spcAft>
            </a:pPr>
            <a:r>
              <a:rPr lang="en-US" sz="1600" b="1" dirty="0">
                <a:solidFill>
                  <a:schemeClr val="bg1"/>
                </a:solidFill>
                <a:latin typeface="Source Sans Pro Semibold"/>
                <a:cs typeface="Source Sans Pro Semibold"/>
              </a:rPr>
              <a:t>Equity Value</a:t>
            </a:r>
          </a:p>
          <a:p>
            <a:pPr>
              <a:lnSpc>
                <a:spcPct val="90000"/>
              </a:lnSpc>
              <a:spcAft>
                <a:spcPts val="500"/>
              </a:spcAft>
            </a:pPr>
            <a:r>
              <a:rPr lang="en-US" sz="4000" dirty="0">
                <a:solidFill>
                  <a:schemeClr val="bg1"/>
                </a:solidFill>
                <a:latin typeface="Source Sans Pro Light"/>
                <a:cs typeface="Source Sans Pro Light"/>
              </a:rPr>
              <a:t>$</a:t>
            </a:r>
            <a:r>
              <a:rPr lang="en-US" sz="3500" dirty="0">
                <a:solidFill>
                  <a:schemeClr val="bg1"/>
                </a:solidFill>
                <a:latin typeface="Source Sans Pro Light"/>
                <a:cs typeface="Source Sans Pro Light"/>
              </a:rPr>
              <a:t>14,769,809</a:t>
            </a:r>
          </a:p>
        </p:txBody>
      </p:sp>
      <p:sp>
        <p:nvSpPr>
          <p:cNvPr id="13" name="TextBox 12"/>
          <p:cNvSpPr txBox="1"/>
          <p:nvPr/>
        </p:nvSpPr>
        <p:spPr>
          <a:xfrm>
            <a:off x="569903" y="2514589"/>
            <a:ext cx="2514600" cy="825867"/>
          </a:xfrm>
          <a:prstGeom prst="rect">
            <a:avLst/>
          </a:prstGeom>
          <a:noFill/>
        </p:spPr>
        <p:txBody>
          <a:bodyPr wrap="square" lIns="0" tIns="0" rIns="0" bIns="0" rtlCol="0" anchor="t">
            <a:spAutoFit/>
          </a:bodyPr>
          <a:lstStyle/>
          <a:p>
            <a:pPr>
              <a:lnSpc>
                <a:spcPct val="90000"/>
              </a:lnSpc>
              <a:spcAft>
                <a:spcPts val="500"/>
              </a:spcAft>
            </a:pPr>
            <a:r>
              <a:rPr lang="en-US" sz="2000" dirty="0">
                <a:solidFill>
                  <a:schemeClr val="bg1"/>
                </a:solidFill>
                <a:latin typeface="Source Sans Pro Semibold"/>
                <a:cs typeface="Source Sans Pro Semibold"/>
              </a:rPr>
              <a:t>Asset Sale Value</a:t>
            </a:r>
            <a:endParaRPr lang="en-US" sz="2000" dirty="0">
              <a:solidFill>
                <a:schemeClr val="bg1"/>
              </a:solidFill>
              <a:latin typeface="Source Sans Pro"/>
              <a:cs typeface="Source Sans Pro"/>
            </a:endParaRPr>
          </a:p>
          <a:p>
            <a:pPr>
              <a:lnSpc>
                <a:spcPct val="90000"/>
              </a:lnSpc>
              <a:spcAft>
                <a:spcPts val="500"/>
              </a:spcAft>
            </a:pPr>
            <a:r>
              <a:rPr lang="en-US" sz="3500" dirty="0">
                <a:solidFill>
                  <a:srgbClr val="FFFFFF"/>
                </a:solidFill>
                <a:latin typeface="Source Sans Pro Light"/>
                <a:cs typeface="Source Sans Pro Light"/>
              </a:rPr>
              <a:t>$13,656,414</a:t>
            </a:r>
          </a:p>
        </p:txBody>
      </p:sp>
      <p:sp>
        <p:nvSpPr>
          <p:cNvPr id="15" name="TextBox 14"/>
          <p:cNvSpPr txBox="1"/>
          <p:nvPr/>
        </p:nvSpPr>
        <p:spPr>
          <a:xfrm>
            <a:off x="9046791" y="2507674"/>
            <a:ext cx="2514600" cy="905376"/>
          </a:xfrm>
          <a:prstGeom prst="rect">
            <a:avLst/>
          </a:prstGeom>
          <a:noFill/>
        </p:spPr>
        <p:txBody>
          <a:bodyPr wrap="square" lIns="0" tIns="0" rIns="0" bIns="0" rtlCol="0" anchor="t">
            <a:spAutoFit/>
          </a:bodyPr>
          <a:lstStyle/>
          <a:p>
            <a:pPr>
              <a:lnSpc>
                <a:spcPct val="90000"/>
              </a:lnSpc>
              <a:spcAft>
                <a:spcPts val="500"/>
              </a:spcAft>
            </a:pPr>
            <a:r>
              <a:rPr lang="en-US" sz="2000" dirty="0">
                <a:solidFill>
                  <a:schemeClr val="bg1"/>
                </a:solidFill>
                <a:latin typeface="Source Sans Pro Semibold"/>
                <a:cs typeface="Source Sans Pro Semibold"/>
              </a:rPr>
              <a:t>Liquidation Value</a:t>
            </a:r>
            <a:endParaRPr lang="en-US" sz="2000" dirty="0">
              <a:solidFill>
                <a:schemeClr val="bg1"/>
              </a:solidFill>
              <a:latin typeface="Source Sans Pro"/>
              <a:cs typeface="Source Sans Pro"/>
            </a:endParaRPr>
          </a:p>
          <a:p>
            <a:pPr>
              <a:lnSpc>
                <a:spcPct val="90000"/>
              </a:lnSpc>
              <a:spcAft>
                <a:spcPts val="500"/>
              </a:spcAft>
            </a:pPr>
            <a:r>
              <a:rPr lang="en-US" sz="4000" dirty="0">
                <a:solidFill>
                  <a:schemeClr val="bg1"/>
                </a:solidFill>
                <a:latin typeface="Source Sans Pro Light"/>
                <a:cs typeface="Source Sans Pro Light"/>
              </a:rPr>
              <a:t>$535,619</a:t>
            </a:r>
          </a:p>
        </p:txBody>
      </p:sp>
      <p:sp>
        <p:nvSpPr>
          <p:cNvPr id="18" name="TextBox 17"/>
          <p:cNvSpPr txBox="1"/>
          <p:nvPr/>
        </p:nvSpPr>
        <p:spPr>
          <a:xfrm>
            <a:off x="6176433" y="2507674"/>
            <a:ext cx="2682494" cy="839717"/>
          </a:xfrm>
          <a:prstGeom prst="rect">
            <a:avLst/>
          </a:prstGeom>
          <a:noFill/>
        </p:spPr>
        <p:txBody>
          <a:bodyPr wrap="square" lIns="0" tIns="0" rIns="0" bIns="0" rtlCol="0" anchor="t">
            <a:spAutoFit/>
          </a:bodyPr>
          <a:lstStyle/>
          <a:p>
            <a:pPr>
              <a:lnSpc>
                <a:spcPct val="90000"/>
              </a:lnSpc>
              <a:spcAft>
                <a:spcPts val="500"/>
              </a:spcAft>
            </a:pPr>
            <a:r>
              <a:rPr lang="en-US" sz="2000" dirty="0">
                <a:solidFill>
                  <a:schemeClr val="bg1"/>
                </a:solidFill>
                <a:latin typeface="Source Sans Pro Semibold"/>
                <a:cs typeface="Source Sans Pro Semibold"/>
              </a:rPr>
              <a:t>Enterprise Value</a:t>
            </a:r>
          </a:p>
          <a:p>
            <a:pPr>
              <a:lnSpc>
                <a:spcPct val="90000"/>
              </a:lnSpc>
              <a:spcAft>
                <a:spcPts val="500"/>
              </a:spcAft>
            </a:pPr>
            <a:r>
              <a:rPr lang="en-US" sz="3600" dirty="0">
                <a:solidFill>
                  <a:schemeClr val="bg1"/>
                </a:solidFill>
                <a:latin typeface="Source Sans Pro Light"/>
                <a:cs typeface="Source Sans Pro Light"/>
              </a:rPr>
              <a:t>$14,759,552</a:t>
            </a:r>
          </a:p>
        </p:txBody>
      </p:sp>
      <p:sp>
        <p:nvSpPr>
          <p:cNvPr id="21" name="Title 1"/>
          <p:cNvSpPr txBox="1">
            <a:spLocks/>
          </p:cNvSpPr>
          <p:nvPr/>
        </p:nvSpPr>
        <p:spPr>
          <a:xfrm>
            <a:off x="457202" y="312871"/>
            <a:ext cx="8381999" cy="69850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baseline="0">
                <a:solidFill>
                  <a:schemeClr val="tx1"/>
                </a:solidFill>
                <a:latin typeface="Source Sans Pro Light"/>
                <a:ea typeface="+mj-ea"/>
                <a:cs typeface="+mj-cs"/>
              </a:defRPr>
            </a:lvl1pPr>
          </a:lstStyle>
          <a:p>
            <a:pPr algn="l"/>
            <a:r>
              <a:rPr lang="en-US" sz="4400" dirty="0">
                <a:solidFill>
                  <a:srgbClr val="FFFFFF"/>
                </a:solidFill>
                <a:latin typeface="Source Sans Pro Semibold"/>
                <a:cs typeface="Source Sans Pro Semibold"/>
              </a:rPr>
              <a:t>The details you need</a:t>
            </a:r>
          </a:p>
        </p:txBody>
      </p:sp>
      <p:sp>
        <p:nvSpPr>
          <p:cNvPr id="33" name="Rectangle 32"/>
          <p:cNvSpPr/>
          <p:nvPr/>
        </p:nvSpPr>
        <p:spPr>
          <a:xfrm>
            <a:off x="457200" y="5892800"/>
            <a:ext cx="2730500" cy="63500"/>
          </a:xfrm>
          <a:prstGeom prst="rect">
            <a:avLst/>
          </a:prstGeom>
          <a:solidFill>
            <a:srgbClr val="45B4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D2E8F"/>
              </a:solidFill>
            </a:endParaRPr>
          </a:p>
        </p:txBody>
      </p:sp>
      <p:sp>
        <p:nvSpPr>
          <p:cNvPr id="34" name="Rectangle 33"/>
          <p:cNvSpPr/>
          <p:nvPr/>
        </p:nvSpPr>
        <p:spPr>
          <a:xfrm>
            <a:off x="3293533" y="5892800"/>
            <a:ext cx="2730500" cy="63500"/>
          </a:xfrm>
          <a:prstGeom prst="rect">
            <a:avLst/>
          </a:prstGeom>
          <a:solidFill>
            <a:srgbClr val="ECBB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F8736"/>
              </a:solidFill>
            </a:endParaRPr>
          </a:p>
        </p:txBody>
      </p:sp>
      <p:sp>
        <p:nvSpPr>
          <p:cNvPr id="35" name="Rectangle 34"/>
          <p:cNvSpPr/>
          <p:nvPr/>
        </p:nvSpPr>
        <p:spPr>
          <a:xfrm>
            <a:off x="6129866" y="5892800"/>
            <a:ext cx="2730500" cy="63500"/>
          </a:xfrm>
          <a:prstGeom prst="rect">
            <a:avLst/>
          </a:prstGeom>
          <a:solidFill>
            <a:srgbClr val="ED2D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D2E8F"/>
              </a:solidFill>
            </a:endParaRPr>
          </a:p>
        </p:txBody>
      </p:sp>
      <p:sp>
        <p:nvSpPr>
          <p:cNvPr id="36" name="Rectangle 35"/>
          <p:cNvSpPr/>
          <p:nvPr/>
        </p:nvSpPr>
        <p:spPr>
          <a:xfrm>
            <a:off x="8966200" y="5892800"/>
            <a:ext cx="2730500" cy="63500"/>
          </a:xfrm>
          <a:prstGeom prst="rect">
            <a:avLst/>
          </a:prstGeom>
          <a:solidFill>
            <a:srgbClr val="A0C7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D2E8F"/>
              </a:solidFill>
            </a:endParaRPr>
          </a:p>
        </p:txBody>
      </p:sp>
      <p:sp>
        <p:nvSpPr>
          <p:cNvPr id="37" name="TextBox 36"/>
          <p:cNvSpPr txBox="1"/>
          <p:nvPr/>
        </p:nvSpPr>
        <p:spPr>
          <a:xfrm>
            <a:off x="3431424" y="3581389"/>
            <a:ext cx="2480205" cy="1938992"/>
          </a:xfrm>
          <a:prstGeom prst="rect">
            <a:avLst/>
          </a:prstGeom>
          <a:noFill/>
        </p:spPr>
        <p:txBody>
          <a:bodyPr wrap="square" lIns="0" tIns="0" rIns="25400" bIns="0" rtlCol="0">
            <a:spAutoFit/>
          </a:bodyPr>
          <a:lstStyle/>
          <a:p>
            <a:pPr>
              <a:spcAft>
                <a:spcPts val="500"/>
              </a:spcAft>
            </a:pPr>
            <a:r>
              <a:rPr lang="en-US" sz="1400" dirty="0">
                <a:solidFill>
                  <a:srgbClr val="E9F6FF"/>
                </a:solidFill>
                <a:latin typeface="Source Sans Pro"/>
                <a:cs typeface="Source Sans Pro"/>
              </a:rPr>
              <a:t>This fair market value conclusion is the value of the company available to its owners or shareholders and incorporates </a:t>
            </a:r>
            <a:br>
              <a:rPr lang="en-US" sz="1400" dirty="0">
                <a:solidFill>
                  <a:srgbClr val="E9F6FF"/>
                </a:solidFill>
                <a:latin typeface="Source Sans Pro"/>
                <a:cs typeface="Source Sans Pro"/>
              </a:rPr>
            </a:br>
            <a:r>
              <a:rPr lang="en-US" sz="1400" dirty="0">
                <a:solidFill>
                  <a:srgbClr val="E9F6FF"/>
                </a:solidFill>
                <a:latin typeface="Source Sans Pro"/>
                <a:cs typeface="Source Sans Pro"/>
              </a:rPr>
              <a:t>all of the assets included in the “asset value” plus the firm’s liquid financial assets (cash, </a:t>
            </a:r>
            <a:br>
              <a:rPr lang="en-US" sz="1400" dirty="0">
                <a:solidFill>
                  <a:srgbClr val="E9F6FF"/>
                </a:solidFill>
                <a:latin typeface="Source Sans Pro"/>
                <a:cs typeface="Source Sans Pro"/>
              </a:rPr>
            </a:br>
            <a:r>
              <a:rPr lang="en-US" sz="1400" dirty="0">
                <a:solidFill>
                  <a:srgbClr val="E9F6FF"/>
                </a:solidFill>
                <a:latin typeface="Source Sans Pro"/>
                <a:cs typeface="Source Sans Pro"/>
              </a:rPr>
              <a:t>A/R, deposits, etc.) and minus</a:t>
            </a:r>
            <a:br>
              <a:rPr lang="en-US" sz="1400" dirty="0">
                <a:solidFill>
                  <a:srgbClr val="E9F6FF"/>
                </a:solidFill>
                <a:latin typeface="Source Sans Pro"/>
                <a:cs typeface="Source Sans Pro"/>
              </a:rPr>
            </a:br>
            <a:r>
              <a:rPr lang="en-US" sz="1400" dirty="0">
                <a:solidFill>
                  <a:srgbClr val="E9F6FF"/>
                </a:solidFill>
                <a:latin typeface="Source Sans Pro"/>
                <a:cs typeface="Source Sans Pro"/>
              </a:rPr>
              <a:t>it’s liabilities (ST and LT).</a:t>
            </a:r>
          </a:p>
        </p:txBody>
      </p:sp>
      <p:sp>
        <p:nvSpPr>
          <p:cNvPr id="38" name="TextBox 37"/>
          <p:cNvSpPr txBox="1"/>
          <p:nvPr/>
        </p:nvSpPr>
        <p:spPr>
          <a:xfrm>
            <a:off x="630609" y="3581389"/>
            <a:ext cx="2480205" cy="1508105"/>
          </a:xfrm>
          <a:prstGeom prst="rect">
            <a:avLst/>
          </a:prstGeom>
          <a:noFill/>
        </p:spPr>
        <p:txBody>
          <a:bodyPr wrap="square" lIns="0" tIns="0" rIns="25400" bIns="0" rtlCol="0">
            <a:spAutoFit/>
          </a:bodyPr>
          <a:lstStyle/>
          <a:p>
            <a:pPr>
              <a:spcAft>
                <a:spcPts val="500"/>
              </a:spcAft>
            </a:pPr>
            <a:r>
              <a:rPr lang="en-US" sz="1400" dirty="0">
                <a:solidFill>
                  <a:srgbClr val="E9F6FF"/>
                </a:solidFill>
                <a:latin typeface="Source Sans Pro"/>
                <a:cs typeface="Source Sans Pro"/>
              </a:rPr>
              <a:t>This common transaction-oriented fair market value conclusion includes the firm’s inventory, furniture, fixtures </a:t>
            </a:r>
            <a:br>
              <a:rPr lang="en-US" sz="1400" dirty="0">
                <a:solidFill>
                  <a:srgbClr val="E9F6FF"/>
                </a:solidFill>
                <a:latin typeface="Source Sans Pro"/>
                <a:cs typeface="Source Sans Pro"/>
              </a:rPr>
            </a:br>
            <a:r>
              <a:rPr lang="en-US" sz="1400" dirty="0">
                <a:solidFill>
                  <a:srgbClr val="E9F6FF"/>
                </a:solidFill>
                <a:latin typeface="Source Sans Pro"/>
                <a:cs typeface="Source Sans Pro"/>
              </a:rPr>
              <a:t>and equipment, and all intangible assets ranging from customer base to goodwill.</a:t>
            </a:r>
          </a:p>
        </p:txBody>
      </p:sp>
      <p:sp>
        <p:nvSpPr>
          <p:cNvPr id="39" name="TextBox 38"/>
          <p:cNvSpPr txBox="1"/>
          <p:nvPr/>
        </p:nvSpPr>
        <p:spPr>
          <a:xfrm>
            <a:off x="6358996" y="3581389"/>
            <a:ext cx="2480205" cy="2003113"/>
          </a:xfrm>
          <a:prstGeom prst="rect">
            <a:avLst/>
          </a:prstGeom>
          <a:noFill/>
        </p:spPr>
        <p:txBody>
          <a:bodyPr wrap="square" lIns="0" tIns="0" rIns="25400" bIns="0" rtlCol="0">
            <a:spAutoFit/>
          </a:bodyPr>
          <a:lstStyle/>
          <a:p>
            <a:pPr>
              <a:spcAft>
                <a:spcPts val="500"/>
              </a:spcAft>
            </a:pPr>
            <a:r>
              <a:rPr lang="en-US" sz="1400" dirty="0">
                <a:solidFill>
                  <a:srgbClr val="E9F6FF"/>
                </a:solidFill>
                <a:latin typeface="Source Sans Pro"/>
                <a:cs typeface="Source Sans Pro"/>
              </a:rPr>
              <a:t>This fair market value estimate</a:t>
            </a:r>
            <a:br>
              <a:rPr lang="en-US" sz="1400" dirty="0">
                <a:solidFill>
                  <a:srgbClr val="E9F6FF"/>
                </a:solidFill>
                <a:latin typeface="Source Sans Pro"/>
                <a:cs typeface="Source Sans Pro"/>
              </a:rPr>
            </a:br>
            <a:r>
              <a:rPr lang="en-US" sz="1400" dirty="0">
                <a:solidFill>
                  <a:srgbClr val="E9F6FF"/>
                </a:solidFill>
                <a:latin typeface="Source Sans Pro"/>
                <a:cs typeface="Source Sans Pro"/>
              </a:rPr>
              <a:t> is equal to the “total value </a:t>
            </a:r>
            <a:br>
              <a:rPr lang="en-US" sz="1400" dirty="0">
                <a:solidFill>
                  <a:srgbClr val="E9F6FF"/>
                </a:solidFill>
                <a:latin typeface="Source Sans Pro"/>
                <a:cs typeface="Source Sans Pro"/>
              </a:rPr>
            </a:br>
            <a:r>
              <a:rPr lang="en-US" sz="1400" dirty="0">
                <a:solidFill>
                  <a:srgbClr val="E9F6FF"/>
                </a:solidFill>
                <a:latin typeface="Source Sans Pro"/>
                <a:cs typeface="Source Sans Pro"/>
              </a:rPr>
              <a:t>of the firm” or the value of the firm’s equity plus </a:t>
            </a:r>
            <a:r>
              <a:rPr lang="en-US" sz="1400">
                <a:solidFill>
                  <a:srgbClr val="E9F6FF"/>
                </a:solidFill>
                <a:latin typeface="Source Sans Pro"/>
                <a:cs typeface="Source Sans Pro"/>
              </a:rPr>
              <a:t>its long-term </a:t>
            </a:r>
            <a:r>
              <a:rPr lang="en-US" sz="1400" dirty="0">
                <a:solidFill>
                  <a:srgbClr val="E9F6FF"/>
                </a:solidFill>
                <a:latin typeface="Source Sans Pro"/>
                <a:cs typeface="Source Sans Pro"/>
              </a:rPr>
              <a:t>debt, e.g. it reflects the value </a:t>
            </a:r>
            <a:br>
              <a:rPr lang="en-US" sz="1400" dirty="0">
                <a:solidFill>
                  <a:srgbClr val="E9F6FF"/>
                </a:solidFill>
                <a:latin typeface="Source Sans Pro"/>
                <a:cs typeface="Source Sans Pro"/>
              </a:rPr>
            </a:br>
            <a:r>
              <a:rPr lang="en-US" sz="1400" dirty="0">
                <a:solidFill>
                  <a:srgbClr val="E9F6FF"/>
                </a:solidFill>
                <a:latin typeface="Source Sans Pro"/>
                <a:cs typeface="Source Sans Pro"/>
              </a:rPr>
              <a:t>of the entire capital structure (equity and debt holders) </a:t>
            </a:r>
            <a:br>
              <a:rPr lang="en-US" sz="1400" dirty="0">
                <a:solidFill>
                  <a:srgbClr val="E9F6FF"/>
                </a:solidFill>
                <a:latin typeface="Source Sans Pro"/>
                <a:cs typeface="Source Sans Pro"/>
              </a:rPr>
            </a:br>
            <a:r>
              <a:rPr lang="en-US" sz="1400" dirty="0">
                <a:solidFill>
                  <a:srgbClr val="E9F6FF"/>
                </a:solidFill>
                <a:latin typeface="Source Sans Pro"/>
                <a:cs typeface="Source Sans Pro"/>
              </a:rPr>
              <a:t>or “enterprise.”</a:t>
            </a:r>
          </a:p>
          <a:p>
            <a:pPr>
              <a:spcAft>
                <a:spcPts val="500"/>
              </a:spcAft>
            </a:pPr>
            <a:endParaRPr lang="en-US" sz="1400" dirty="0">
              <a:solidFill>
                <a:srgbClr val="E9F6FF"/>
              </a:solidFill>
              <a:latin typeface="Source Sans Pro"/>
              <a:cs typeface="Source Sans Pro"/>
            </a:endParaRPr>
          </a:p>
        </p:txBody>
      </p:sp>
      <p:sp>
        <p:nvSpPr>
          <p:cNvPr id="40" name="TextBox 39"/>
          <p:cNvSpPr txBox="1"/>
          <p:nvPr/>
        </p:nvSpPr>
        <p:spPr>
          <a:xfrm>
            <a:off x="9105900" y="3581400"/>
            <a:ext cx="2480205" cy="2218556"/>
          </a:xfrm>
          <a:prstGeom prst="rect">
            <a:avLst/>
          </a:prstGeom>
          <a:noFill/>
        </p:spPr>
        <p:txBody>
          <a:bodyPr wrap="square" lIns="0" tIns="0" rIns="25400" bIns="0" rtlCol="0">
            <a:spAutoFit/>
          </a:bodyPr>
          <a:lstStyle/>
          <a:p>
            <a:pPr>
              <a:spcAft>
                <a:spcPts val="500"/>
              </a:spcAft>
            </a:pPr>
            <a:r>
              <a:rPr lang="en-US" sz="1400" dirty="0">
                <a:solidFill>
                  <a:srgbClr val="E9F6FF"/>
                </a:solidFill>
                <a:latin typeface="Source Sans Pro"/>
                <a:cs typeface="Source Sans Pro"/>
              </a:rPr>
              <a:t>The liquidation value conclusion is based on the key assumption of insolvency and the immediate sale of all assets (on or off the balance sheet) at or near “fire sale” level coupled with the nearly simultaneous retirement of all liabilities. This figure does not include accounts receivable.</a:t>
            </a:r>
          </a:p>
          <a:p>
            <a:pPr>
              <a:spcAft>
                <a:spcPts val="500"/>
              </a:spcAft>
            </a:pPr>
            <a:endParaRPr lang="en-US" sz="1400" dirty="0">
              <a:solidFill>
                <a:srgbClr val="E9F6FF"/>
              </a:solidFill>
              <a:latin typeface="Source Sans Pro"/>
              <a:cs typeface="Source Sans Pro"/>
            </a:endParaRPr>
          </a:p>
        </p:txBody>
      </p:sp>
    </p:spTree>
    <p:extLst>
      <p:ext uri="{BB962C8B-B14F-4D97-AF65-F5344CB8AC3E}">
        <p14:creationId xmlns:p14="http://schemas.microsoft.com/office/powerpoint/2010/main" val="2253200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600" cy="6858000"/>
          </a:xfrm>
          <a:prstGeom prst="rect">
            <a:avLst/>
          </a:prstGeom>
        </p:spPr>
      </p:pic>
      <p:sp>
        <p:nvSpPr>
          <p:cNvPr id="13" name="Title 1"/>
          <p:cNvSpPr>
            <a:spLocks noGrp="1"/>
          </p:cNvSpPr>
          <p:nvPr>
            <p:ph type="ctrTitle"/>
          </p:nvPr>
        </p:nvSpPr>
        <p:spPr>
          <a:xfrm>
            <a:off x="411450" y="1338263"/>
            <a:ext cx="9646950" cy="4181475"/>
          </a:xfrm>
        </p:spPr>
        <p:txBody>
          <a:bodyPr anchor="ctr"/>
          <a:lstStyle/>
          <a:p>
            <a:pPr algn="l"/>
            <a:r>
              <a:rPr lang="en-US" dirty="0">
                <a:solidFill>
                  <a:srgbClr val="A0C750"/>
                </a:solidFill>
                <a:latin typeface="Source Sans Pro Semibold"/>
                <a:cs typeface="Source Sans Pro Semibold"/>
              </a:rPr>
              <a:t>Let us generate a business valuation to give your client </a:t>
            </a:r>
            <a:br>
              <a:rPr lang="en-US" dirty="0">
                <a:solidFill>
                  <a:srgbClr val="A0C750"/>
                </a:solidFill>
                <a:latin typeface="Source Sans Pro Semibold"/>
                <a:cs typeface="Source Sans Pro Semibold"/>
              </a:rPr>
            </a:br>
            <a:r>
              <a:rPr lang="en-US" dirty="0">
                <a:solidFill>
                  <a:srgbClr val="A0C750"/>
                </a:solidFill>
                <a:latin typeface="Source Sans Pro Semibold"/>
                <a:cs typeface="Source Sans Pro Semibold"/>
              </a:rPr>
              <a:t>the facts they need to make </a:t>
            </a:r>
            <a:r>
              <a:rPr lang="en-US" dirty="0">
                <a:solidFill>
                  <a:schemeClr val="bg1"/>
                </a:solidFill>
                <a:latin typeface="Source Sans Pro Semibold"/>
                <a:cs typeface="Source Sans Pro Semibold"/>
              </a:rPr>
              <a:t>sound financial decisions.</a:t>
            </a:r>
          </a:p>
        </p:txBody>
      </p:sp>
    </p:spTree>
    <p:extLst>
      <p:ext uri="{BB962C8B-B14F-4D97-AF65-F5344CB8AC3E}">
        <p14:creationId xmlns:p14="http://schemas.microsoft.com/office/powerpoint/2010/main" val="963004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600" cy="6858000"/>
          </a:xfrm>
          <a:prstGeom prst="rect">
            <a:avLst/>
          </a:prstGeom>
        </p:spPr>
      </p:pic>
      <p:pic>
        <p:nvPicPr>
          <p:cNvPr id="6" name="Picture 5">
            <a:extLst>
              <a:ext uri="{FF2B5EF4-FFF2-40B4-BE49-F238E27FC236}">
                <a16:creationId xmlns:a16="http://schemas.microsoft.com/office/drawing/2014/main" id="{F3507D46-22AA-554F-A6A7-5087FCBE1A92}"/>
              </a:ext>
            </a:extLst>
          </p:cNvPr>
          <p:cNvPicPr>
            <a:picLocks noChangeAspect="1"/>
          </p:cNvPicPr>
          <p:nvPr/>
        </p:nvPicPr>
        <p:blipFill>
          <a:blip r:embed="rId4"/>
          <a:srcRect/>
          <a:stretch/>
        </p:blipFill>
        <p:spPr>
          <a:xfrm>
            <a:off x="1593189" y="381000"/>
            <a:ext cx="8765870" cy="6172200"/>
          </a:xfrm>
          <a:prstGeom prst="rect">
            <a:avLst/>
          </a:prstGeom>
        </p:spPr>
      </p:pic>
    </p:spTree>
    <p:extLst>
      <p:ext uri="{BB962C8B-B14F-4D97-AF65-F5344CB8AC3E}">
        <p14:creationId xmlns:p14="http://schemas.microsoft.com/office/powerpoint/2010/main" val="3344212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600" cy="6858000"/>
          </a:xfrm>
          <a:prstGeom prst="rect">
            <a:avLst/>
          </a:prstGeom>
        </p:spPr>
      </p:pic>
      <p:pic>
        <p:nvPicPr>
          <p:cNvPr id="4" name="Picture 3">
            <a:extLst>
              <a:ext uri="{FF2B5EF4-FFF2-40B4-BE49-F238E27FC236}">
                <a16:creationId xmlns:a16="http://schemas.microsoft.com/office/drawing/2014/main" id="{2FF8B8C0-016C-784D-B8C4-2D6FCC1E01D2}"/>
              </a:ext>
            </a:extLst>
          </p:cNvPr>
          <p:cNvPicPr>
            <a:picLocks noChangeAspect="1"/>
          </p:cNvPicPr>
          <p:nvPr/>
        </p:nvPicPr>
        <p:blipFill>
          <a:blip r:embed="rId4"/>
          <a:srcRect/>
          <a:stretch/>
        </p:blipFill>
        <p:spPr>
          <a:xfrm>
            <a:off x="1788934" y="405262"/>
            <a:ext cx="8588732" cy="6047474"/>
          </a:xfrm>
          <a:prstGeom prst="rect">
            <a:avLst/>
          </a:prstGeom>
        </p:spPr>
      </p:pic>
      <p:pic>
        <p:nvPicPr>
          <p:cNvPr id="2" name="Picture 1">
            <a:extLst>
              <a:ext uri="{FF2B5EF4-FFF2-40B4-BE49-F238E27FC236}">
                <a16:creationId xmlns:a16="http://schemas.microsoft.com/office/drawing/2014/main" id="{73EF70D0-0D55-174C-E7C1-D237196600F5}"/>
              </a:ext>
            </a:extLst>
          </p:cNvPr>
          <p:cNvPicPr>
            <a:picLocks noChangeAspect="1"/>
          </p:cNvPicPr>
          <p:nvPr/>
        </p:nvPicPr>
        <p:blipFill>
          <a:blip r:embed="rId5"/>
          <a:stretch>
            <a:fillRect/>
          </a:stretch>
        </p:blipFill>
        <p:spPr>
          <a:xfrm>
            <a:off x="6241273" y="838200"/>
            <a:ext cx="5954537" cy="2311401"/>
          </a:xfrm>
          <a:prstGeom prst="rect">
            <a:avLst/>
          </a:prstGeom>
          <a:ln w="19050">
            <a:solidFill>
              <a:srgbClr val="C00000"/>
            </a:solidFill>
          </a:ln>
        </p:spPr>
      </p:pic>
      <p:sp>
        <p:nvSpPr>
          <p:cNvPr id="5" name="Rectangle 4">
            <a:extLst>
              <a:ext uri="{FF2B5EF4-FFF2-40B4-BE49-F238E27FC236}">
                <a16:creationId xmlns:a16="http://schemas.microsoft.com/office/drawing/2014/main" id="{4EBCDDC8-D0A4-20C3-D2B1-C7224D5C7623}"/>
              </a:ext>
            </a:extLst>
          </p:cNvPr>
          <p:cNvSpPr/>
          <p:nvPr/>
        </p:nvSpPr>
        <p:spPr>
          <a:xfrm>
            <a:off x="3352800" y="3505200"/>
            <a:ext cx="3733800" cy="144780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091C4912-A45D-28CB-1A80-7F166C22AE27}"/>
              </a:ext>
            </a:extLst>
          </p:cNvPr>
          <p:cNvCxnSpPr/>
          <p:nvPr/>
        </p:nvCxnSpPr>
        <p:spPr>
          <a:xfrm flipV="1">
            <a:off x="3352800" y="838200"/>
            <a:ext cx="2888473" cy="2667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F0B39BA-C5F9-9DCB-8135-CCE87B26EC07}"/>
              </a:ext>
            </a:extLst>
          </p:cNvPr>
          <p:cNvCxnSpPr/>
          <p:nvPr/>
        </p:nvCxnSpPr>
        <p:spPr>
          <a:xfrm flipV="1">
            <a:off x="7086600" y="3149601"/>
            <a:ext cx="5105400" cy="180339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783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600" cy="6858000"/>
          </a:xfrm>
          <a:prstGeom prst="rect">
            <a:avLst/>
          </a:prstGeom>
        </p:spPr>
      </p:pic>
      <p:pic>
        <p:nvPicPr>
          <p:cNvPr id="5" name="Picture 4">
            <a:extLst>
              <a:ext uri="{FF2B5EF4-FFF2-40B4-BE49-F238E27FC236}">
                <a16:creationId xmlns:a16="http://schemas.microsoft.com/office/drawing/2014/main" id="{1DBEF34A-DB1F-BF44-9F7E-3B7C4DF6BD4F}"/>
              </a:ext>
            </a:extLst>
          </p:cNvPr>
          <p:cNvPicPr>
            <a:picLocks noChangeAspect="1"/>
          </p:cNvPicPr>
          <p:nvPr/>
        </p:nvPicPr>
        <p:blipFill>
          <a:blip r:embed="rId4"/>
          <a:stretch>
            <a:fillRect/>
          </a:stretch>
        </p:blipFill>
        <p:spPr>
          <a:xfrm>
            <a:off x="1481998" y="304801"/>
            <a:ext cx="9313140" cy="6175108"/>
          </a:xfrm>
          <a:prstGeom prst="rect">
            <a:avLst/>
          </a:prstGeom>
        </p:spPr>
      </p:pic>
    </p:spTree>
    <p:extLst>
      <p:ext uri="{BB962C8B-B14F-4D97-AF65-F5344CB8AC3E}">
        <p14:creationId xmlns:p14="http://schemas.microsoft.com/office/powerpoint/2010/main" val="2551521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600" cy="6858000"/>
          </a:xfrm>
          <a:prstGeom prst="rect">
            <a:avLst/>
          </a:prstGeom>
        </p:spPr>
      </p:pic>
      <p:pic>
        <p:nvPicPr>
          <p:cNvPr id="7" name="Picture 6">
            <a:extLst>
              <a:ext uri="{FF2B5EF4-FFF2-40B4-BE49-F238E27FC236}">
                <a16:creationId xmlns:a16="http://schemas.microsoft.com/office/drawing/2014/main" id="{0E568AB0-C55C-5446-980D-9A3057764DFE}"/>
              </a:ext>
            </a:extLst>
          </p:cNvPr>
          <p:cNvPicPr>
            <a:picLocks noChangeAspect="1"/>
          </p:cNvPicPr>
          <p:nvPr/>
        </p:nvPicPr>
        <p:blipFill>
          <a:blip r:embed="rId4"/>
          <a:stretch>
            <a:fillRect/>
          </a:stretch>
        </p:blipFill>
        <p:spPr>
          <a:xfrm>
            <a:off x="1981200" y="243607"/>
            <a:ext cx="8746067" cy="6370786"/>
          </a:xfrm>
          <a:prstGeom prst="rect">
            <a:avLst/>
          </a:prstGeom>
        </p:spPr>
      </p:pic>
    </p:spTree>
    <p:extLst>
      <p:ext uri="{BB962C8B-B14F-4D97-AF65-F5344CB8AC3E}">
        <p14:creationId xmlns:p14="http://schemas.microsoft.com/office/powerpoint/2010/main" val="2271585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600" cy="6858000"/>
          </a:xfrm>
          <a:prstGeom prst="rect">
            <a:avLst/>
          </a:prstGeom>
        </p:spPr>
      </p:pic>
      <p:pic>
        <p:nvPicPr>
          <p:cNvPr id="4" name="Picture 3">
            <a:extLst>
              <a:ext uri="{FF2B5EF4-FFF2-40B4-BE49-F238E27FC236}">
                <a16:creationId xmlns:a16="http://schemas.microsoft.com/office/drawing/2014/main" id="{426BD317-4349-6242-8B29-204B7CD72717}"/>
              </a:ext>
            </a:extLst>
          </p:cNvPr>
          <p:cNvPicPr>
            <a:picLocks noChangeAspect="1"/>
          </p:cNvPicPr>
          <p:nvPr/>
        </p:nvPicPr>
        <p:blipFill>
          <a:blip r:embed="rId4"/>
          <a:stretch>
            <a:fillRect/>
          </a:stretch>
        </p:blipFill>
        <p:spPr>
          <a:xfrm>
            <a:off x="145084" y="1295400"/>
            <a:ext cx="11876431" cy="4953000"/>
          </a:xfrm>
          <a:prstGeom prst="rect">
            <a:avLst/>
          </a:prstGeom>
        </p:spPr>
      </p:pic>
    </p:spTree>
    <p:extLst>
      <p:ext uri="{BB962C8B-B14F-4D97-AF65-F5344CB8AC3E}">
        <p14:creationId xmlns:p14="http://schemas.microsoft.com/office/powerpoint/2010/main" val="3224969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230790"/>
            <a:ext cx="12166600" cy="6858000"/>
          </a:xfrm>
          <a:prstGeom prst="rect">
            <a:avLst/>
          </a:prstGeom>
        </p:spPr>
      </p:pic>
      <p:pic>
        <p:nvPicPr>
          <p:cNvPr id="5" name="Picture 4">
            <a:extLst>
              <a:ext uri="{FF2B5EF4-FFF2-40B4-BE49-F238E27FC236}">
                <a16:creationId xmlns:a16="http://schemas.microsoft.com/office/drawing/2014/main" id="{4DCB7882-0FEC-A341-B9AC-DDD59BD40DC6}"/>
              </a:ext>
            </a:extLst>
          </p:cNvPr>
          <p:cNvPicPr>
            <a:picLocks noChangeAspect="1"/>
          </p:cNvPicPr>
          <p:nvPr/>
        </p:nvPicPr>
        <p:blipFill>
          <a:blip r:embed="rId4"/>
          <a:stretch>
            <a:fillRect/>
          </a:stretch>
        </p:blipFill>
        <p:spPr>
          <a:xfrm>
            <a:off x="228600" y="230790"/>
            <a:ext cx="5105400" cy="6396419"/>
          </a:xfrm>
          <a:prstGeom prst="rect">
            <a:avLst/>
          </a:prstGeom>
        </p:spPr>
      </p:pic>
      <p:pic>
        <p:nvPicPr>
          <p:cNvPr id="7" name="Picture 6">
            <a:extLst>
              <a:ext uri="{FF2B5EF4-FFF2-40B4-BE49-F238E27FC236}">
                <a16:creationId xmlns:a16="http://schemas.microsoft.com/office/drawing/2014/main" id="{09EF9D7B-6E56-574B-BBB6-FC9A8D80F9A3}"/>
              </a:ext>
            </a:extLst>
          </p:cNvPr>
          <p:cNvPicPr>
            <a:picLocks noChangeAspect="1"/>
          </p:cNvPicPr>
          <p:nvPr/>
        </p:nvPicPr>
        <p:blipFill>
          <a:blip r:embed="rId5"/>
          <a:stretch>
            <a:fillRect/>
          </a:stretch>
        </p:blipFill>
        <p:spPr>
          <a:xfrm>
            <a:off x="6705600" y="195391"/>
            <a:ext cx="5102652" cy="6467218"/>
          </a:xfrm>
          <a:prstGeom prst="rect">
            <a:avLst/>
          </a:prstGeom>
        </p:spPr>
      </p:pic>
      <p:pic>
        <p:nvPicPr>
          <p:cNvPr id="4" name="Picture 3" descr="A close-up of a logo&#10;&#10;Description automatically generated">
            <a:extLst>
              <a:ext uri="{FF2B5EF4-FFF2-40B4-BE49-F238E27FC236}">
                <a16:creationId xmlns:a16="http://schemas.microsoft.com/office/drawing/2014/main" id="{7C0F2078-ED40-D85F-CEF5-A6634FDA4DE8}"/>
              </a:ext>
            </a:extLst>
          </p:cNvPr>
          <p:cNvPicPr>
            <a:picLocks noChangeAspect="1"/>
          </p:cNvPicPr>
          <p:nvPr/>
        </p:nvPicPr>
        <p:blipFill>
          <a:blip r:embed="rId6"/>
          <a:stretch>
            <a:fillRect/>
          </a:stretch>
        </p:blipFill>
        <p:spPr>
          <a:xfrm>
            <a:off x="383748" y="1752600"/>
            <a:ext cx="3414753" cy="1054100"/>
          </a:xfrm>
          <a:prstGeom prst="rect">
            <a:avLst/>
          </a:prstGeom>
        </p:spPr>
      </p:pic>
    </p:spTree>
    <p:extLst>
      <p:ext uri="{BB962C8B-B14F-4D97-AF65-F5344CB8AC3E}">
        <p14:creationId xmlns:p14="http://schemas.microsoft.com/office/powerpoint/2010/main" val="2788774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D1D85A-43C6-F0FF-D80B-8AF35AF12192}"/>
              </a:ext>
            </a:extLst>
          </p:cNvPr>
          <p:cNvPicPr>
            <a:picLocks noChangeAspect="1"/>
          </p:cNvPicPr>
          <p:nvPr/>
        </p:nvPicPr>
        <p:blipFill>
          <a:blip r:embed="rId2"/>
          <a:stretch>
            <a:fillRect/>
          </a:stretch>
        </p:blipFill>
        <p:spPr>
          <a:xfrm>
            <a:off x="141829" y="228600"/>
            <a:ext cx="11897771" cy="6372490"/>
          </a:xfrm>
          <a:prstGeom prst="rect">
            <a:avLst/>
          </a:prstGeom>
        </p:spPr>
      </p:pic>
    </p:spTree>
    <p:extLst>
      <p:ext uri="{BB962C8B-B14F-4D97-AF65-F5344CB8AC3E}">
        <p14:creationId xmlns:p14="http://schemas.microsoft.com/office/powerpoint/2010/main" val="1728603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6367C-756B-1CE6-4716-A01BF7182076}"/>
              </a:ext>
            </a:extLst>
          </p:cNvPr>
          <p:cNvSpPr>
            <a:spLocks noGrp="1"/>
          </p:cNvSpPr>
          <p:nvPr>
            <p:ph type="title"/>
          </p:nvPr>
        </p:nvSpPr>
        <p:spPr/>
        <p:txBody>
          <a:bodyPr/>
          <a:lstStyle/>
          <a:p>
            <a:r>
              <a:rPr lang="en-US" dirty="0">
                <a:solidFill>
                  <a:schemeClr val="bg1"/>
                </a:solidFill>
              </a:rPr>
              <a:t>What’s the cost for my client?</a:t>
            </a:r>
          </a:p>
        </p:txBody>
      </p:sp>
      <p:sp>
        <p:nvSpPr>
          <p:cNvPr id="3" name="Content Placeholder 2">
            <a:extLst>
              <a:ext uri="{FF2B5EF4-FFF2-40B4-BE49-F238E27FC236}">
                <a16:creationId xmlns:a16="http://schemas.microsoft.com/office/drawing/2014/main" id="{8837C3C5-3AFD-3E40-DEAF-1CC61FA58A0F}"/>
              </a:ext>
            </a:extLst>
          </p:cNvPr>
          <p:cNvSpPr>
            <a:spLocks noGrp="1"/>
          </p:cNvSpPr>
          <p:nvPr>
            <p:ph idx="1"/>
          </p:nvPr>
        </p:nvSpPr>
        <p:spPr>
          <a:xfrm>
            <a:off x="6248400" y="1825625"/>
            <a:ext cx="5562600" cy="4351338"/>
          </a:xfrm>
        </p:spPr>
        <p:txBody>
          <a:bodyPr/>
          <a:lstStyle/>
          <a:p>
            <a:r>
              <a:rPr lang="en-US" sz="3600" dirty="0">
                <a:solidFill>
                  <a:schemeClr val="bg1"/>
                </a:solidFill>
              </a:rPr>
              <a:t>Initial valuation + Industry comparable benchmarking - $1800 / entity</a:t>
            </a:r>
          </a:p>
          <a:p>
            <a:r>
              <a:rPr lang="en-US" sz="3600" dirty="0">
                <a:solidFill>
                  <a:schemeClr val="bg1"/>
                </a:solidFill>
              </a:rPr>
              <a:t>Annual updates to valuation</a:t>
            </a:r>
          </a:p>
          <a:p>
            <a:pPr marL="0" indent="0">
              <a:buNone/>
            </a:pPr>
            <a:r>
              <a:rPr lang="en-US" sz="3600" dirty="0">
                <a:solidFill>
                  <a:schemeClr val="bg1"/>
                </a:solidFill>
              </a:rPr>
              <a:t>   - $900 / entity</a:t>
            </a:r>
          </a:p>
        </p:txBody>
      </p:sp>
      <p:pic>
        <p:nvPicPr>
          <p:cNvPr id="4" name="Picture 3">
            <a:extLst>
              <a:ext uri="{FF2B5EF4-FFF2-40B4-BE49-F238E27FC236}">
                <a16:creationId xmlns:a16="http://schemas.microsoft.com/office/drawing/2014/main" id="{871CD6FB-F4D1-237B-221E-C1B423CE14CD}"/>
              </a:ext>
            </a:extLst>
          </p:cNvPr>
          <p:cNvPicPr>
            <a:picLocks noChangeAspect="1"/>
          </p:cNvPicPr>
          <p:nvPr/>
        </p:nvPicPr>
        <p:blipFill>
          <a:blip r:embed="rId3"/>
          <a:stretch>
            <a:fillRect/>
          </a:stretch>
        </p:blipFill>
        <p:spPr>
          <a:xfrm>
            <a:off x="762000" y="1260544"/>
            <a:ext cx="5181600" cy="5481500"/>
          </a:xfrm>
          <a:prstGeom prst="rect">
            <a:avLst/>
          </a:prstGeom>
        </p:spPr>
      </p:pic>
    </p:spTree>
    <p:extLst>
      <p:ext uri="{BB962C8B-B14F-4D97-AF65-F5344CB8AC3E}">
        <p14:creationId xmlns:p14="http://schemas.microsoft.com/office/powerpoint/2010/main" val="3809791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DB360-A108-0E51-27A0-D0FD0CD0AD09}"/>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6116244A-7BB6-A2DC-03FD-438E6F0CDBCF}"/>
              </a:ext>
            </a:extLst>
          </p:cNvPr>
          <p:cNvSpPr/>
          <p:nvPr/>
        </p:nvSpPr>
        <p:spPr>
          <a:xfrm>
            <a:off x="7162801" y="-591670"/>
            <a:ext cx="5181600" cy="7848600"/>
          </a:xfrm>
          <a:prstGeom prst="rect">
            <a:avLst/>
          </a:prstGeom>
          <a:solidFill>
            <a:srgbClr val="ED2D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D2E8F"/>
              </a:solidFill>
            </a:endParaRPr>
          </a:p>
        </p:txBody>
      </p:sp>
      <p:grpSp>
        <p:nvGrpSpPr>
          <p:cNvPr id="16" name="Group 15">
            <a:extLst>
              <a:ext uri="{FF2B5EF4-FFF2-40B4-BE49-F238E27FC236}">
                <a16:creationId xmlns:a16="http://schemas.microsoft.com/office/drawing/2014/main" id="{5A8734F8-BB2D-ECA9-AAA4-941C68B753FB}"/>
              </a:ext>
            </a:extLst>
          </p:cNvPr>
          <p:cNvGrpSpPr/>
          <p:nvPr/>
        </p:nvGrpSpPr>
        <p:grpSpPr>
          <a:xfrm>
            <a:off x="7543800" y="990600"/>
            <a:ext cx="4236254" cy="4670376"/>
            <a:chOff x="746939" y="1382614"/>
            <a:chExt cx="1930134" cy="2127932"/>
          </a:xfrm>
        </p:grpSpPr>
        <p:graphicFrame>
          <p:nvGraphicFramePr>
            <p:cNvPr id="17" name="Chart 16">
              <a:extLst>
                <a:ext uri="{FF2B5EF4-FFF2-40B4-BE49-F238E27FC236}">
                  <a16:creationId xmlns:a16="http://schemas.microsoft.com/office/drawing/2014/main" id="{F0FCEB86-13B6-F9C6-FF27-2E615C192239}"/>
                </a:ext>
              </a:extLst>
            </p:cNvPr>
            <p:cNvGraphicFramePr/>
            <p:nvPr/>
          </p:nvGraphicFramePr>
          <p:xfrm>
            <a:off x="746939" y="1382614"/>
            <a:ext cx="1930134" cy="2127932"/>
          </p:xfrm>
          <a:graphic>
            <a:graphicData uri="http://schemas.openxmlformats.org/drawingml/2006/chart">
              <c:chart xmlns:c="http://schemas.openxmlformats.org/drawingml/2006/chart" xmlns:r="http://schemas.openxmlformats.org/officeDocument/2006/relationships" r:id="rId3"/>
            </a:graphicData>
          </a:graphic>
        </p:graphicFrame>
        <p:sp>
          <p:nvSpPr>
            <p:cNvPr id="18" name="Oval 17">
              <a:extLst>
                <a:ext uri="{FF2B5EF4-FFF2-40B4-BE49-F238E27FC236}">
                  <a16:creationId xmlns:a16="http://schemas.microsoft.com/office/drawing/2014/main" id="{14DEB7BD-F82E-B291-02FD-A04307B35DF6}"/>
                </a:ext>
              </a:extLst>
            </p:cNvPr>
            <p:cNvSpPr/>
            <p:nvPr/>
          </p:nvSpPr>
          <p:spPr>
            <a:xfrm>
              <a:off x="1094223" y="1767580"/>
              <a:ext cx="1235567" cy="1234240"/>
            </a:xfrm>
            <a:prstGeom prst="ellipse">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4800" kern="1200" dirty="0">
                <a:solidFill>
                  <a:schemeClr val="bg1"/>
                </a:solidFill>
                <a:latin typeface="Source Sans Pro"/>
                <a:cs typeface="Source Sans Pro"/>
              </a:endParaRPr>
            </a:p>
          </p:txBody>
        </p:sp>
      </p:grpSp>
      <p:sp>
        <p:nvSpPr>
          <p:cNvPr id="20" name="Title 1">
            <a:extLst>
              <a:ext uri="{FF2B5EF4-FFF2-40B4-BE49-F238E27FC236}">
                <a16:creationId xmlns:a16="http://schemas.microsoft.com/office/drawing/2014/main" id="{E359BB7D-03E1-B1D6-423C-12A94DE3E013}"/>
              </a:ext>
            </a:extLst>
          </p:cNvPr>
          <p:cNvSpPr txBox="1">
            <a:spLocks/>
          </p:cNvSpPr>
          <p:nvPr/>
        </p:nvSpPr>
        <p:spPr>
          <a:xfrm>
            <a:off x="1249156" y="800100"/>
            <a:ext cx="6446550" cy="5029200"/>
          </a:xfrm>
          <a:prstGeom prst="rect">
            <a:avLst/>
          </a:prstGeom>
        </p:spPr>
        <p:txBody>
          <a:bodyPr vert="horz" lIns="0" tIns="0" rIns="0" bIns="0" rtlCol="0" anchor="ctr" anchorCtr="0">
            <a:noAutofit/>
          </a:bodyPr>
          <a:lstStyle>
            <a:lvl1pPr algn="ctr" defTabSz="914400" rtl="0" eaLnBrk="1" latinLnBrk="0" hangingPunct="1">
              <a:lnSpc>
                <a:spcPct val="90000"/>
              </a:lnSpc>
              <a:spcBef>
                <a:spcPct val="0"/>
              </a:spcBef>
              <a:buNone/>
              <a:defRPr sz="6000" kern="1200" baseline="0">
                <a:solidFill>
                  <a:schemeClr val="tx1"/>
                </a:solidFill>
                <a:latin typeface="Source Sans Pro Light"/>
                <a:ea typeface="+mj-ea"/>
                <a:cs typeface="+mj-cs"/>
              </a:defRPr>
            </a:lvl1pPr>
          </a:lstStyle>
          <a:p>
            <a:pPr algn="l">
              <a:lnSpc>
                <a:spcPct val="70000"/>
              </a:lnSpc>
            </a:pPr>
            <a:r>
              <a:rPr lang="en-US" sz="4000" dirty="0">
                <a:solidFill>
                  <a:schemeClr val="bg1"/>
                </a:solidFill>
                <a:latin typeface="Source Sans Pro Semibold"/>
                <a:cs typeface="Source Sans Pro Semibold"/>
              </a:rPr>
              <a:t>Only </a:t>
            </a:r>
            <a:r>
              <a:rPr lang="en-US" sz="4000" dirty="0">
                <a:solidFill>
                  <a:srgbClr val="ED2D52"/>
                </a:solidFill>
                <a:latin typeface="Source Sans Pro Semibold"/>
                <a:cs typeface="Source Sans Pro Semibold"/>
              </a:rPr>
              <a:t>2% </a:t>
            </a:r>
            <a:r>
              <a:rPr lang="en-US" sz="4000" dirty="0">
                <a:solidFill>
                  <a:schemeClr val="bg1"/>
                </a:solidFill>
                <a:latin typeface="Source Sans Pro Semibold"/>
                <a:cs typeface="Source Sans Pro Semibold"/>
              </a:rPr>
              <a:t>of small </a:t>
            </a:r>
            <a:br>
              <a:rPr lang="en-US" sz="4000" dirty="0">
                <a:solidFill>
                  <a:schemeClr val="bg1"/>
                </a:solidFill>
                <a:latin typeface="Source Sans Pro Semibold"/>
                <a:cs typeface="Source Sans Pro Semibold"/>
              </a:rPr>
            </a:br>
            <a:r>
              <a:rPr lang="en-US" sz="4000" dirty="0">
                <a:solidFill>
                  <a:schemeClr val="bg1"/>
                </a:solidFill>
                <a:latin typeface="Source Sans Pro Semibold"/>
                <a:cs typeface="Source Sans Pro Semibold"/>
              </a:rPr>
              <a:t>business owners know </a:t>
            </a:r>
            <a:br>
              <a:rPr lang="en-US" sz="4000" dirty="0">
                <a:solidFill>
                  <a:schemeClr val="bg1"/>
                </a:solidFill>
                <a:latin typeface="Source Sans Pro Semibold"/>
                <a:cs typeface="Source Sans Pro Semibold"/>
              </a:rPr>
            </a:br>
            <a:r>
              <a:rPr lang="en-US" sz="4000" dirty="0">
                <a:solidFill>
                  <a:schemeClr val="bg1"/>
                </a:solidFill>
                <a:latin typeface="Source Sans Pro Semibold"/>
                <a:cs typeface="Source Sans Pro Semibold"/>
              </a:rPr>
              <a:t>their business valuation</a:t>
            </a:r>
          </a:p>
        </p:txBody>
      </p:sp>
      <p:sp>
        <p:nvSpPr>
          <p:cNvPr id="21" name="Subtitle 2">
            <a:extLst>
              <a:ext uri="{FF2B5EF4-FFF2-40B4-BE49-F238E27FC236}">
                <a16:creationId xmlns:a16="http://schemas.microsoft.com/office/drawing/2014/main" id="{130346E6-D2A2-9320-175E-4DF28C4B87CE}"/>
              </a:ext>
            </a:extLst>
          </p:cNvPr>
          <p:cNvSpPr>
            <a:spLocks noGrp="1"/>
          </p:cNvSpPr>
          <p:nvPr>
            <p:ph type="subTitle" idx="1"/>
          </p:nvPr>
        </p:nvSpPr>
        <p:spPr>
          <a:xfrm>
            <a:off x="8938027" y="2895600"/>
            <a:ext cx="1447800" cy="838200"/>
          </a:xfrm>
        </p:spPr>
        <p:txBody>
          <a:bodyPr/>
          <a:lstStyle/>
          <a:p>
            <a:r>
              <a:rPr lang="en-US" sz="4400" i="1" dirty="0">
                <a:solidFill>
                  <a:schemeClr val="bg1"/>
                </a:solidFill>
                <a:latin typeface="Georgia"/>
                <a:cs typeface="Georgia"/>
              </a:rPr>
              <a:t>98%</a:t>
            </a:r>
          </a:p>
        </p:txBody>
      </p:sp>
      <p:sp>
        <p:nvSpPr>
          <p:cNvPr id="8" name="Title 1">
            <a:extLst>
              <a:ext uri="{FF2B5EF4-FFF2-40B4-BE49-F238E27FC236}">
                <a16:creationId xmlns:a16="http://schemas.microsoft.com/office/drawing/2014/main" id="{A657ABDD-14C4-7E3D-C6EF-C19BF8376222}"/>
              </a:ext>
            </a:extLst>
          </p:cNvPr>
          <p:cNvSpPr txBox="1">
            <a:spLocks/>
          </p:cNvSpPr>
          <p:nvPr/>
        </p:nvSpPr>
        <p:spPr>
          <a:xfrm>
            <a:off x="7620000" y="3429000"/>
            <a:ext cx="4008150" cy="762000"/>
          </a:xfrm>
          <a:prstGeom prst="rect">
            <a:avLst/>
          </a:prstGeom>
        </p:spPr>
        <p:txBody>
          <a:bodyPr vert="horz" lIns="0" tIns="0" rIns="0" bIns="0" rtlCol="0" anchor="ctr" anchorCtr="0">
            <a:noAutofit/>
          </a:bodyPr>
          <a:lstStyle>
            <a:lvl1pPr algn="ctr" defTabSz="914400" rtl="0" eaLnBrk="1" latinLnBrk="0" hangingPunct="1">
              <a:lnSpc>
                <a:spcPct val="90000"/>
              </a:lnSpc>
              <a:spcBef>
                <a:spcPct val="0"/>
              </a:spcBef>
              <a:buNone/>
              <a:defRPr sz="6000" kern="1200" baseline="0">
                <a:solidFill>
                  <a:schemeClr val="tx1"/>
                </a:solidFill>
                <a:latin typeface="Source Sans Pro Light"/>
                <a:ea typeface="+mj-ea"/>
                <a:cs typeface="+mj-cs"/>
              </a:defRPr>
            </a:lvl1pPr>
          </a:lstStyle>
          <a:p>
            <a:pPr>
              <a:lnSpc>
                <a:spcPct val="70000"/>
              </a:lnSpc>
            </a:pPr>
            <a:r>
              <a:rPr lang="en-US" sz="1600" dirty="0">
                <a:solidFill>
                  <a:schemeClr val="bg1"/>
                </a:solidFill>
                <a:latin typeface="Source Sans Pro Semibold"/>
                <a:cs typeface="Source Sans Pro Semibold"/>
              </a:rPr>
              <a:t>Don</a:t>
            </a:r>
            <a:r>
              <a:rPr lang="fr-FR" sz="1600" dirty="0">
                <a:solidFill>
                  <a:schemeClr val="bg1"/>
                </a:solidFill>
                <a:latin typeface="Source Sans Pro Semibold"/>
                <a:cs typeface="Source Sans Pro Semibold"/>
              </a:rPr>
              <a:t>’</a:t>
            </a:r>
            <a:r>
              <a:rPr lang="en-US" sz="1600" dirty="0">
                <a:solidFill>
                  <a:schemeClr val="bg1"/>
                </a:solidFill>
                <a:latin typeface="Source Sans Pro Semibold"/>
                <a:cs typeface="Source Sans Pro Semibold"/>
              </a:rPr>
              <a:t>t Know</a:t>
            </a:r>
          </a:p>
        </p:txBody>
      </p:sp>
    </p:spTree>
    <p:extLst>
      <p:ext uri="{BB962C8B-B14F-4D97-AF65-F5344CB8AC3E}">
        <p14:creationId xmlns:p14="http://schemas.microsoft.com/office/powerpoint/2010/main" val="2726224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95250"/>
            <a:ext cx="7385067" cy="78486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D2E8F"/>
              </a:solidFill>
            </a:endParaRPr>
          </a:p>
        </p:txBody>
      </p:sp>
      <p:sp>
        <p:nvSpPr>
          <p:cNvPr id="14" name="Title 1"/>
          <p:cNvSpPr txBox="1">
            <a:spLocks/>
          </p:cNvSpPr>
          <p:nvPr/>
        </p:nvSpPr>
        <p:spPr>
          <a:xfrm>
            <a:off x="411450" y="2286000"/>
            <a:ext cx="6217950" cy="1543050"/>
          </a:xfrm>
          <a:prstGeom prst="rect">
            <a:avLst/>
          </a:prstGeom>
        </p:spPr>
        <p:txBody>
          <a:bodyPr vert="horz" lIns="0" tIns="0" rIns="0" bIns="0" rtlCol="0" anchor="ctr" anchorCtr="0">
            <a:noAutofit/>
          </a:bodyPr>
          <a:lstStyle>
            <a:lvl1pPr algn="ctr" defTabSz="914400" rtl="0" eaLnBrk="1" latinLnBrk="0" hangingPunct="1">
              <a:lnSpc>
                <a:spcPct val="90000"/>
              </a:lnSpc>
              <a:spcBef>
                <a:spcPct val="0"/>
              </a:spcBef>
              <a:buNone/>
              <a:defRPr sz="6000" kern="1200" baseline="0">
                <a:solidFill>
                  <a:schemeClr val="tx1"/>
                </a:solidFill>
                <a:latin typeface="Source Sans Pro Light"/>
                <a:ea typeface="+mj-ea"/>
                <a:cs typeface="+mj-cs"/>
              </a:defRPr>
            </a:lvl1pPr>
          </a:lstStyle>
          <a:p>
            <a:pPr algn="l">
              <a:lnSpc>
                <a:spcPct val="100000"/>
              </a:lnSpc>
            </a:pPr>
            <a:r>
              <a:rPr lang="en-US" sz="4400" dirty="0">
                <a:solidFill>
                  <a:srgbClr val="303030"/>
                </a:solidFill>
                <a:latin typeface="Source Sans Pro Semibold"/>
                <a:cs typeface="Source Sans Pro Semibold"/>
              </a:rPr>
              <a:t>Rory Sheppard </a:t>
            </a:r>
            <a:r>
              <a:rPr lang="en-US" sz="4000" dirty="0">
                <a:solidFill>
                  <a:srgbClr val="303030"/>
                </a:solidFill>
                <a:latin typeface="Source Sans Pro Semibold"/>
                <a:cs typeface="Source Sans Pro Semibold"/>
              </a:rPr>
              <a:t>ActionCOACH of West Texas</a:t>
            </a:r>
            <a:endParaRPr lang="en-US" sz="4400" dirty="0">
              <a:solidFill>
                <a:srgbClr val="303030"/>
              </a:solidFill>
              <a:latin typeface="Source Sans Pro Semibold"/>
              <a:cs typeface="Source Sans Pro Semibold"/>
            </a:endParaRPr>
          </a:p>
        </p:txBody>
      </p:sp>
      <p:sp>
        <p:nvSpPr>
          <p:cNvPr id="8" name="TextBox 7"/>
          <p:cNvSpPr txBox="1"/>
          <p:nvPr/>
        </p:nvSpPr>
        <p:spPr>
          <a:xfrm>
            <a:off x="7620000" y="4114800"/>
            <a:ext cx="4069050" cy="2286000"/>
          </a:xfrm>
          <a:prstGeom prst="rect">
            <a:avLst/>
          </a:prstGeom>
          <a:noFill/>
        </p:spPr>
        <p:txBody>
          <a:bodyPr wrap="square" lIns="0" tIns="0" rIns="0" bIns="0" rtlCol="0" anchor="t">
            <a:noAutofit/>
          </a:bodyPr>
          <a:lstStyle/>
          <a:p>
            <a:pPr>
              <a:lnSpc>
                <a:spcPct val="120000"/>
              </a:lnSpc>
            </a:pPr>
            <a:r>
              <a:rPr lang="en-US" sz="1600" dirty="0">
                <a:solidFill>
                  <a:srgbClr val="D6D6D6"/>
                </a:solidFill>
                <a:latin typeface="Source Sans Pro"/>
                <a:cs typeface="Source Sans Pro"/>
              </a:rPr>
              <a:t>ActionCOACH of West Texas</a:t>
            </a:r>
          </a:p>
          <a:p>
            <a:pPr>
              <a:lnSpc>
                <a:spcPct val="120000"/>
              </a:lnSpc>
            </a:pPr>
            <a:r>
              <a:rPr lang="en-US" sz="1600" dirty="0">
                <a:solidFill>
                  <a:srgbClr val="D6D6D6"/>
                </a:solidFill>
                <a:latin typeface="Source Sans Pro"/>
                <a:cs typeface="Source Sans Pro"/>
              </a:rPr>
              <a:t>600 S. Tyler, Suite 2100</a:t>
            </a:r>
          </a:p>
          <a:p>
            <a:pPr>
              <a:lnSpc>
                <a:spcPct val="120000"/>
              </a:lnSpc>
            </a:pPr>
            <a:r>
              <a:rPr lang="en-US" sz="1600" dirty="0">
                <a:solidFill>
                  <a:srgbClr val="D6D6D6"/>
                </a:solidFill>
                <a:latin typeface="Source Sans Pro"/>
                <a:cs typeface="Source Sans Pro"/>
              </a:rPr>
              <a:t>Amarillo, TX 79101</a:t>
            </a:r>
          </a:p>
          <a:p>
            <a:pPr>
              <a:lnSpc>
                <a:spcPct val="120000"/>
              </a:lnSpc>
            </a:pPr>
            <a:endParaRPr lang="en-US" sz="1600" dirty="0">
              <a:solidFill>
                <a:srgbClr val="D6D6D6"/>
              </a:solidFill>
              <a:latin typeface="Source Sans Pro"/>
              <a:cs typeface="Source Sans Pro"/>
            </a:endParaRPr>
          </a:p>
          <a:p>
            <a:pPr>
              <a:lnSpc>
                <a:spcPct val="120000"/>
              </a:lnSpc>
            </a:pPr>
            <a:r>
              <a:rPr lang="en-US" sz="1600" dirty="0" err="1">
                <a:solidFill>
                  <a:srgbClr val="D6D6D6"/>
                </a:solidFill>
                <a:latin typeface="Source Sans Pro"/>
                <a:cs typeface="Source Sans Pro"/>
              </a:rPr>
              <a:t>rorysheppard@actioncoach.com</a:t>
            </a:r>
            <a:endParaRPr lang="en-US" sz="1600" dirty="0">
              <a:solidFill>
                <a:srgbClr val="D6D6D6"/>
              </a:solidFill>
              <a:latin typeface="Source Sans Pro"/>
              <a:cs typeface="Source Sans Pro"/>
            </a:endParaRPr>
          </a:p>
          <a:p>
            <a:pPr>
              <a:lnSpc>
                <a:spcPct val="120000"/>
              </a:lnSpc>
            </a:pPr>
            <a:r>
              <a:rPr lang="en-US" sz="1600" dirty="0">
                <a:solidFill>
                  <a:srgbClr val="D6D6D6"/>
                </a:solidFill>
                <a:latin typeface="Source Sans Pro"/>
                <a:cs typeface="Source Sans Pro"/>
              </a:rPr>
              <a:t>806 699-1024</a:t>
            </a:r>
          </a:p>
          <a:p>
            <a:pPr>
              <a:lnSpc>
                <a:spcPct val="120000"/>
              </a:lnSpc>
            </a:pPr>
            <a:r>
              <a:rPr lang="en-US" sz="1600" dirty="0" err="1">
                <a:solidFill>
                  <a:srgbClr val="D6D6D6"/>
                </a:solidFill>
                <a:latin typeface="Source Sans Pro"/>
                <a:cs typeface="Source Sans Pro"/>
              </a:rPr>
              <a:t>WestTexas.ActionCOACH.com</a:t>
            </a:r>
            <a:endParaRPr lang="en-US" sz="1600" dirty="0">
              <a:solidFill>
                <a:srgbClr val="D6D6D6"/>
              </a:solidFill>
              <a:latin typeface="Source Sans Pro"/>
              <a:cs typeface="Source Sans Pro"/>
            </a:endParaRPr>
          </a:p>
          <a:p>
            <a:pPr>
              <a:lnSpc>
                <a:spcPct val="120000"/>
              </a:lnSpc>
            </a:pPr>
            <a:endParaRPr lang="en-US" sz="1600" dirty="0" err="1">
              <a:solidFill>
                <a:srgbClr val="D6D6D6"/>
              </a:solidFill>
              <a:latin typeface="Source Sans Pro"/>
              <a:cs typeface="Source Sans Pro"/>
            </a:endParaRPr>
          </a:p>
        </p:txBody>
      </p:sp>
      <p:sp>
        <p:nvSpPr>
          <p:cNvPr id="11" name="Rectangle 10"/>
          <p:cNvSpPr/>
          <p:nvPr/>
        </p:nvSpPr>
        <p:spPr>
          <a:xfrm>
            <a:off x="411450" y="3829050"/>
            <a:ext cx="5717888" cy="2769989"/>
          </a:xfrm>
          <a:prstGeom prst="rect">
            <a:avLst/>
          </a:prstGeom>
        </p:spPr>
        <p:txBody>
          <a:bodyPr wrap="square" lIns="0" tIns="0" rIns="0" bIns="0" anchor="t">
            <a:spAutoFit/>
          </a:bodyPr>
          <a:lstStyle/>
          <a:p>
            <a:r>
              <a:rPr lang="en-US" sz="2400" dirty="0">
                <a:solidFill>
                  <a:srgbClr val="212121"/>
                </a:solidFill>
                <a:latin typeface="Source Sans Pro Semibold"/>
                <a:cs typeface="Source Sans Pro Semibold"/>
              </a:rPr>
              <a:t>We know family business.</a:t>
            </a:r>
          </a:p>
          <a:p>
            <a:endParaRPr lang="en-US" sz="1200" dirty="0">
              <a:solidFill>
                <a:srgbClr val="212121"/>
              </a:solidFill>
              <a:latin typeface="Source Sans Pro Semibold"/>
              <a:cs typeface="Source Sans Pro Semibold"/>
            </a:endParaRPr>
          </a:p>
          <a:p>
            <a:r>
              <a:rPr lang="en-US" sz="1600" dirty="0"/>
              <a:t>Navigating the complexities of a family business can be both rewarding and challenging. As you look towards the future, ensuring a smooth transition, balancing family dynamics, and staying competitive are critical for long-term success. Succession planning is more than just choosing a successor; it involves preparing the next generation to lead with confidence and maintaining the delicate balance of family relationships. This process can be daunting, but with the right guidance, you can secure a legacy that lasts for generations.</a:t>
            </a:r>
          </a:p>
        </p:txBody>
      </p:sp>
      <p:sp>
        <p:nvSpPr>
          <p:cNvPr id="5" name="Date Placeholder 4">
            <a:extLst>
              <a:ext uri="{FF2B5EF4-FFF2-40B4-BE49-F238E27FC236}">
                <a16:creationId xmlns:a16="http://schemas.microsoft.com/office/drawing/2014/main" id="{153347AB-62D7-20A0-CF30-F0FB8F5109D9}"/>
              </a:ext>
            </a:extLst>
          </p:cNvPr>
          <p:cNvSpPr>
            <a:spLocks noGrp="1"/>
          </p:cNvSpPr>
          <p:nvPr>
            <p:ph type="dt" sz="half" idx="10"/>
          </p:nvPr>
        </p:nvSpPr>
        <p:spPr/>
        <p:txBody>
          <a:bodyPr/>
          <a:lstStyle/>
          <a:p>
            <a:endParaRPr lang="en-US"/>
          </a:p>
        </p:txBody>
      </p:sp>
      <p:pic>
        <p:nvPicPr>
          <p:cNvPr id="10" name="Picture 9" descr="A black and white logo&#10;&#10;Description automatically generated">
            <a:extLst>
              <a:ext uri="{FF2B5EF4-FFF2-40B4-BE49-F238E27FC236}">
                <a16:creationId xmlns:a16="http://schemas.microsoft.com/office/drawing/2014/main" id="{DD64D9F7-436C-E296-24A7-0C42F5A6205E}"/>
              </a:ext>
            </a:extLst>
          </p:cNvPr>
          <p:cNvPicPr>
            <a:picLocks noChangeAspect="1"/>
          </p:cNvPicPr>
          <p:nvPr/>
        </p:nvPicPr>
        <p:blipFill>
          <a:blip r:embed="rId3"/>
          <a:stretch>
            <a:fillRect/>
          </a:stretch>
        </p:blipFill>
        <p:spPr>
          <a:xfrm>
            <a:off x="416398" y="199530"/>
            <a:ext cx="2009261" cy="1720850"/>
          </a:xfrm>
          <a:prstGeom prst="rect">
            <a:avLst/>
          </a:prstGeom>
        </p:spPr>
      </p:pic>
      <p:pic>
        <p:nvPicPr>
          <p:cNvPr id="15" name="Picture 14" descr="A person smiling for a picture&#10;&#10;Description automatically generated">
            <a:extLst>
              <a:ext uri="{FF2B5EF4-FFF2-40B4-BE49-F238E27FC236}">
                <a16:creationId xmlns:a16="http://schemas.microsoft.com/office/drawing/2014/main" id="{8CDA4A30-A226-3D2B-BD1E-43ECAB381B3D}"/>
              </a:ext>
            </a:extLst>
          </p:cNvPr>
          <p:cNvPicPr>
            <a:picLocks noChangeAspect="1"/>
          </p:cNvPicPr>
          <p:nvPr/>
        </p:nvPicPr>
        <p:blipFill>
          <a:blip r:embed="rId4"/>
          <a:stretch>
            <a:fillRect/>
          </a:stretch>
        </p:blipFill>
        <p:spPr>
          <a:xfrm>
            <a:off x="4343400" y="23998"/>
            <a:ext cx="2515037" cy="2772582"/>
          </a:xfrm>
          <a:prstGeom prst="rect">
            <a:avLst/>
          </a:prstGeom>
        </p:spPr>
      </p:pic>
    </p:spTree>
    <p:extLst>
      <p:ext uri="{BB962C8B-B14F-4D97-AF65-F5344CB8AC3E}">
        <p14:creationId xmlns:p14="http://schemas.microsoft.com/office/powerpoint/2010/main" val="955509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11450" y="5410200"/>
            <a:ext cx="11277600" cy="923330"/>
          </a:xfrm>
          <a:prstGeom prst="rect">
            <a:avLst/>
          </a:prstGeom>
        </p:spPr>
        <p:txBody>
          <a:bodyPr wrap="square" lIns="0" tIns="0" rIns="0" bIns="0" anchor="b">
            <a:spAutoFit/>
          </a:bodyPr>
          <a:lstStyle/>
          <a:p>
            <a:r>
              <a:rPr lang="en-US" sz="1200" dirty="0">
                <a:solidFill>
                  <a:srgbClr val="D6D6D6"/>
                </a:solidFill>
                <a:latin typeface="Source Sans Pro Semibold"/>
                <a:cs typeface="Source Sans Pro Semibold"/>
              </a:rPr>
              <a:t>ActionCOACH of West Texas does not represent or endorse the accuracy or reliability of any advice, opinion, statement or any other information displayed or distributed in reporting or its website. The estimates and data contained in valuations are made using the information you provide, publicly available information and data, and rules of thumb for different industries.</a:t>
            </a:r>
          </a:p>
          <a:p>
            <a:endParaRPr lang="en-US" sz="1200" dirty="0">
              <a:solidFill>
                <a:srgbClr val="D6D6D6"/>
              </a:solidFill>
              <a:latin typeface="Source Sans Pro Semibold"/>
              <a:cs typeface="Source Sans Pro Semibold"/>
            </a:endParaRPr>
          </a:p>
          <a:p>
            <a:r>
              <a:rPr lang="en-US" sz="1200" dirty="0" err="1">
                <a:solidFill>
                  <a:srgbClr val="D6D6D6"/>
                </a:solidFill>
                <a:latin typeface="Source Sans Pro Semibold"/>
                <a:cs typeface="Source Sans Pro Semibold"/>
              </a:rPr>
              <a:t>BizEquity</a:t>
            </a:r>
            <a:r>
              <a:rPr lang="en-US" sz="1200" dirty="0">
                <a:solidFill>
                  <a:srgbClr val="D6D6D6"/>
                </a:solidFill>
                <a:latin typeface="Source Sans Pro Semibold"/>
                <a:cs typeface="Source Sans Pro Semibold"/>
              </a:rPr>
              <a:t> does not audit or attempt to confirm submitted information for accuracy or completeness in providing valuations. </a:t>
            </a:r>
          </a:p>
        </p:txBody>
      </p:sp>
      <p:sp>
        <p:nvSpPr>
          <p:cNvPr id="8" name="Title 1"/>
          <p:cNvSpPr>
            <a:spLocks noGrp="1"/>
          </p:cNvSpPr>
          <p:nvPr>
            <p:ph type="ctrTitle"/>
          </p:nvPr>
        </p:nvSpPr>
        <p:spPr>
          <a:xfrm>
            <a:off x="411450" y="2066925"/>
            <a:ext cx="11277600" cy="2724150"/>
          </a:xfrm>
        </p:spPr>
        <p:txBody>
          <a:bodyPr anchor="ctr"/>
          <a:lstStyle/>
          <a:p>
            <a:pPr algn="l">
              <a:lnSpc>
                <a:spcPct val="70000"/>
              </a:lnSpc>
            </a:pPr>
            <a:r>
              <a:rPr lang="en-US" sz="8000" dirty="0">
                <a:solidFill>
                  <a:schemeClr val="bg1"/>
                </a:solidFill>
                <a:latin typeface="Source Sans Pro Semibold"/>
                <a:cs typeface="Source Sans Pro Semibold"/>
              </a:rPr>
              <a:t>Thanks.</a:t>
            </a:r>
          </a:p>
        </p:txBody>
      </p:sp>
    </p:spTree>
    <p:extLst>
      <p:ext uri="{BB962C8B-B14F-4D97-AF65-F5344CB8AC3E}">
        <p14:creationId xmlns:p14="http://schemas.microsoft.com/office/powerpoint/2010/main" val="2701954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8100" y="-495300"/>
            <a:ext cx="5181600" cy="7848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D2E8F"/>
              </a:solidFill>
            </a:endParaRPr>
          </a:p>
        </p:txBody>
      </p:sp>
      <p:grpSp>
        <p:nvGrpSpPr>
          <p:cNvPr id="16" name="Group 15"/>
          <p:cNvGrpSpPr/>
          <p:nvPr/>
        </p:nvGrpSpPr>
        <p:grpSpPr>
          <a:xfrm>
            <a:off x="472673" y="822172"/>
            <a:ext cx="4236254" cy="4670376"/>
            <a:chOff x="746939" y="1382614"/>
            <a:chExt cx="1930134" cy="2127932"/>
          </a:xfrm>
        </p:grpSpPr>
        <p:graphicFrame>
          <p:nvGraphicFramePr>
            <p:cNvPr id="17" name="Chart 16"/>
            <p:cNvGraphicFramePr/>
            <p:nvPr>
              <p:extLst>
                <p:ext uri="{D42A27DB-BD31-4B8C-83A1-F6EECF244321}">
                  <p14:modId xmlns:p14="http://schemas.microsoft.com/office/powerpoint/2010/main" val="1893075488"/>
                </p:ext>
              </p:extLst>
            </p:nvPr>
          </p:nvGraphicFramePr>
          <p:xfrm>
            <a:off x="746939" y="1382614"/>
            <a:ext cx="1930134" cy="2127932"/>
          </p:xfrm>
          <a:graphic>
            <a:graphicData uri="http://schemas.openxmlformats.org/drawingml/2006/chart">
              <c:chart xmlns:c="http://schemas.openxmlformats.org/drawingml/2006/chart" xmlns:r="http://schemas.openxmlformats.org/officeDocument/2006/relationships" r:id="rId3"/>
            </a:graphicData>
          </a:graphic>
        </p:graphicFrame>
        <p:sp>
          <p:nvSpPr>
            <p:cNvPr id="18" name="Oval 17"/>
            <p:cNvSpPr/>
            <p:nvPr/>
          </p:nvSpPr>
          <p:spPr>
            <a:xfrm>
              <a:off x="1094223" y="1767580"/>
              <a:ext cx="1235567" cy="1234240"/>
            </a:xfrm>
            <a:prstGeom prst="ellipse">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4800" kern="1200" dirty="0">
                <a:solidFill>
                  <a:schemeClr val="bg1"/>
                </a:solidFill>
                <a:latin typeface="Source Sans Pro"/>
                <a:cs typeface="Source Sans Pro"/>
              </a:endParaRPr>
            </a:p>
          </p:txBody>
        </p:sp>
      </p:grpSp>
      <p:sp>
        <p:nvSpPr>
          <p:cNvPr id="21" name="Subtitle 2"/>
          <p:cNvSpPr>
            <a:spLocks noGrp="1"/>
          </p:cNvSpPr>
          <p:nvPr>
            <p:ph type="subTitle" idx="1"/>
          </p:nvPr>
        </p:nvSpPr>
        <p:spPr>
          <a:xfrm>
            <a:off x="304800" y="5225403"/>
            <a:ext cx="4648200" cy="838200"/>
          </a:xfrm>
        </p:spPr>
        <p:txBody>
          <a:bodyPr/>
          <a:lstStyle/>
          <a:p>
            <a:r>
              <a:rPr lang="en-US" sz="4000" b="1" i="1" dirty="0">
                <a:latin typeface="Source Sans Pro" panose="020B0503030403020204" pitchFamily="34" charset="0"/>
                <a:ea typeface="Source Sans Pro" panose="020B0503030403020204" pitchFamily="34" charset="0"/>
                <a:cs typeface="Georgia"/>
              </a:rPr>
              <a:t>YET, 78% ...</a:t>
            </a:r>
          </a:p>
        </p:txBody>
      </p:sp>
      <p:sp>
        <p:nvSpPr>
          <p:cNvPr id="8" name="Title 1"/>
          <p:cNvSpPr txBox="1">
            <a:spLocks/>
          </p:cNvSpPr>
          <p:nvPr/>
        </p:nvSpPr>
        <p:spPr>
          <a:xfrm>
            <a:off x="6858000" y="3048000"/>
            <a:ext cx="4267200" cy="762000"/>
          </a:xfrm>
          <a:prstGeom prst="rect">
            <a:avLst/>
          </a:prstGeom>
        </p:spPr>
        <p:txBody>
          <a:bodyPr vert="horz" lIns="0" tIns="0" rIns="0" bIns="0" rtlCol="0" anchor="ctr" anchorCtr="0">
            <a:noAutofit/>
          </a:bodyPr>
          <a:lstStyle>
            <a:lvl1pPr algn="ctr" defTabSz="914400" rtl="0" eaLnBrk="1" latinLnBrk="0" hangingPunct="1">
              <a:lnSpc>
                <a:spcPct val="90000"/>
              </a:lnSpc>
              <a:spcBef>
                <a:spcPct val="0"/>
              </a:spcBef>
              <a:buNone/>
              <a:defRPr sz="6000" kern="1200" baseline="0">
                <a:solidFill>
                  <a:schemeClr val="tx1"/>
                </a:solidFill>
                <a:latin typeface="Source Sans Pro Light"/>
                <a:ea typeface="+mj-ea"/>
                <a:cs typeface="+mj-cs"/>
              </a:defRPr>
            </a:lvl1pPr>
          </a:lstStyle>
          <a:p>
            <a:pPr>
              <a:lnSpc>
                <a:spcPct val="70000"/>
              </a:lnSpc>
            </a:pPr>
            <a:r>
              <a:rPr lang="en-US" sz="4000" dirty="0">
                <a:solidFill>
                  <a:schemeClr val="bg1"/>
                </a:solidFill>
                <a:latin typeface="Source Sans Pro Semibold"/>
                <a:cs typeface="Source Sans Pro Semibold"/>
              </a:rPr>
              <a:t>… expect </a:t>
            </a:r>
            <a:r>
              <a:rPr lang="en-US" sz="4000" dirty="0">
                <a:solidFill>
                  <a:srgbClr val="C00000"/>
                </a:solidFill>
                <a:latin typeface="Source Sans Pro Semibold"/>
                <a:cs typeface="Source Sans Pro Semibold"/>
              </a:rPr>
              <a:t>60-100% </a:t>
            </a:r>
            <a:r>
              <a:rPr lang="en-US" sz="4000" dirty="0">
                <a:solidFill>
                  <a:schemeClr val="bg1"/>
                </a:solidFill>
                <a:latin typeface="Source Sans Pro Semibold"/>
                <a:cs typeface="Source Sans Pro Semibold"/>
              </a:rPr>
              <a:t>of </a:t>
            </a:r>
            <a:r>
              <a:rPr lang="en-US" sz="4000" dirty="0">
                <a:solidFill>
                  <a:srgbClr val="00B050"/>
                </a:solidFill>
                <a:latin typeface="Source Sans Pro Semibold"/>
                <a:cs typeface="Source Sans Pro Semibold"/>
              </a:rPr>
              <a:t>retirement</a:t>
            </a:r>
            <a:r>
              <a:rPr lang="en-US" sz="4000" dirty="0">
                <a:solidFill>
                  <a:schemeClr val="bg1"/>
                </a:solidFill>
                <a:latin typeface="Source Sans Pro Semibold"/>
                <a:cs typeface="Source Sans Pro Semibold"/>
              </a:rPr>
              <a:t> to be funded by sale of their business </a:t>
            </a:r>
          </a:p>
        </p:txBody>
      </p:sp>
      <p:pic>
        <p:nvPicPr>
          <p:cNvPr id="7" name="Picture 6" descr="A white circle with a black background&#10;&#10;Description automatically generated">
            <a:extLst>
              <a:ext uri="{FF2B5EF4-FFF2-40B4-BE49-F238E27FC236}">
                <a16:creationId xmlns:a16="http://schemas.microsoft.com/office/drawing/2014/main" id="{3C37DFFC-4792-8EFE-1AA6-83557B1D99A7}"/>
              </a:ext>
            </a:extLst>
          </p:cNvPr>
          <p:cNvPicPr>
            <a:picLocks noChangeAspect="1"/>
          </p:cNvPicPr>
          <p:nvPr/>
        </p:nvPicPr>
        <p:blipFill>
          <a:blip r:embed="rId4"/>
          <a:stretch>
            <a:fillRect/>
          </a:stretch>
        </p:blipFill>
        <p:spPr>
          <a:xfrm>
            <a:off x="-1684580" y="251117"/>
            <a:ext cx="8550759" cy="4809802"/>
          </a:xfrm>
          <a:prstGeom prst="rect">
            <a:avLst/>
          </a:prstGeom>
        </p:spPr>
      </p:pic>
    </p:spTree>
    <p:extLst>
      <p:ext uri="{BB962C8B-B14F-4D97-AF65-F5344CB8AC3E}">
        <p14:creationId xmlns:p14="http://schemas.microsoft.com/office/powerpoint/2010/main" val="1276584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a:spLocks noChangeAspect="1"/>
          </p:cNvSpPr>
          <p:nvPr/>
        </p:nvSpPr>
        <p:spPr>
          <a:xfrm>
            <a:off x="673100" y="2057400"/>
            <a:ext cx="2222500" cy="2222500"/>
          </a:xfrm>
          <a:prstGeom prst="ellipse">
            <a:avLst/>
          </a:prstGeom>
          <a:solidFill>
            <a:srgbClr val="45B49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1" name="Oval 20"/>
          <p:cNvSpPr>
            <a:spLocks noChangeAspect="1"/>
          </p:cNvSpPr>
          <p:nvPr/>
        </p:nvSpPr>
        <p:spPr>
          <a:xfrm>
            <a:off x="3556000" y="2057400"/>
            <a:ext cx="2222500" cy="2222500"/>
          </a:xfrm>
          <a:prstGeom prst="ellipse">
            <a:avLst/>
          </a:prstGeom>
          <a:solidFill>
            <a:srgbClr val="ECBB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2" name="Oval 21"/>
          <p:cNvSpPr>
            <a:spLocks noChangeAspect="1"/>
          </p:cNvSpPr>
          <p:nvPr/>
        </p:nvSpPr>
        <p:spPr>
          <a:xfrm>
            <a:off x="6317797" y="2057400"/>
            <a:ext cx="2222500" cy="2222500"/>
          </a:xfrm>
          <a:prstGeom prst="ellipse">
            <a:avLst/>
          </a:prstGeom>
          <a:solidFill>
            <a:srgbClr val="ED2D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3" name="Oval 22"/>
          <p:cNvSpPr>
            <a:spLocks noChangeAspect="1"/>
          </p:cNvSpPr>
          <p:nvPr/>
        </p:nvSpPr>
        <p:spPr>
          <a:xfrm>
            <a:off x="9189719" y="2057400"/>
            <a:ext cx="2222500" cy="2222500"/>
          </a:xfrm>
          <a:prstGeom prst="ellipse">
            <a:avLst/>
          </a:prstGeom>
          <a:solidFill>
            <a:srgbClr val="A0C7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32" name="TextBox 31"/>
          <p:cNvSpPr txBox="1"/>
          <p:nvPr/>
        </p:nvSpPr>
        <p:spPr>
          <a:xfrm>
            <a:off x="457201" y="4572000"/>
            <a:ext cx="2819400" cy="1172116"/>
          </a:xfrm>
          <a:prstGeom prst="rect">
            <a:avLst/>
          </a:prstGeom>
          <a:noFill/>
        </p:spPr>
        <p:txBody>
          <a:bodyPr wrap="square" lIns="127000" tIns="0" rIns="127000" bIns="0" rtlCol="0">
            <a:spAutoFit/>
          </a:bodyPr>
          <a:lstStyle/>
          <a:p>
            <a:pPr algn="ctr">
              <a:spcAft>
                <a:spcPts val="500"/>
              </a:spcAft>
            </a:pPr>
            <a:r>
              <a:rPr lang="en-US" sz="2400" dirty="0">
                <a:solidFill>
                  <a:srgbClr val="45B497"/>
                </a:solidFill>
                <a:latin typeface="Source Sans Pro Semibold"/>
                <a:cs typeface="Source Sans Pro Semibold"/>
              </a:rPr>
              <a:t>Expensive</a:t>
            </a:r>
          </a:p>
          <a:p>
            <a:pPr algn="ctr">
              <a:spcAft>
                <a:spcPts val="500"/>
              </a:spcAft>
            </a:pPr>
            <a:r>
              <a:rPr lang="en-US" sz="2400" dirty="0">
                <a:solidFill>
                  <a:schemeClr val="bg1"/>
                </a:solidFill>
                <a:latin typeface="Source Sans Pro Light"/>
                <a:cs typeface="Source Sans Pro Light"/>
              </a:rPr>
              <a:t>Traditionally, can cost &gt; $10k</a:t>
            </a:r>
          </a:p>
        </p:txBody>
      </p:sp>
      <p:sp>
        <p:nvSpPr>
          <p:cNvPr id="39" name="TextBox 38"/>
          <p:cNvSpPr txBox="1"/>
          <p:nvPr/>
        </p:nvSpPr>
        <p:spPr>
          <a:xfrm>
            <a:off x="3248406" y="4572000"/>
            <a:ext cx="2819400" cy="1172116"/>
          </a:xfrm>
          <a:prstGeom prst="rect">
            <a:avLst/>
          </a:prstGeom>
          <a:noFill/>
        </p:spPr>
        <p:txBody>
          <a:bodyPr wrap="square" lIns="127000" tIns="0" rIns="127000" bIns="0" rtlCol="0">
            <a:spAutoFit/>
          </a:bodyPr>
          <a:lstStyle/>
          <a:p>
            <a:pPr algn="ctr">
              <a:spcAft>
                <a:spcPts val="500"/>
              </a:spcAft>
            </a:pPr>
            <a:r>
              <a:rPr lang="en-US" sz="2400" dirty="0">
                <a:solidFill>
                  <a:srgbClr val="ECBB1D"/>
                </a:solidFill>
                <a:latin typeface="Source Sans Pro Semibold"/>
                <a:cs typeface="Source Sans Pro Semibold"/>
              </a:rPr>
              <a:t>Time Consuming</a:t>
            </a:r>
          </a:p>
          <a:p>
            <a:pPr algn="ctr">
              <a:spcAft>
                <a:spcPts val="500"/>
              </a:spcAft>
            </a:pPr>
            <a:r>
              <a:rPr lang="en-US" sz="2400" dirty="0">
                <a:solidFill>
                  <a:schemeClr val="bg1"/>
                </a:solidFill>
                <a:latin typeface="Source Sans Pro Light"/>
                <a:cs typeface="Source Sans Pro Light"/>
              </a:rPr>
              <a:t>Traditionally, can take &gt; 4 weeks</a:t>
            </a:r>
          </a:p>
        </p:txBody>
      </p:sp>
      <p:sp>
        <p:nvSpPr>
          <p:cNvPr id="40" name="TextBox 39"/>
          <p:cNvSpPr txBox="1"/>
          <p:nvPr/>
        </p:nvSpPr>
        <p:spPr>
          <a:xfrm>
            <a:off x="6053292" y="4572000"/>
            <a:ext cx="2819400" cy="1541448"/>
          </a:xfrm>
          <a:prstGeom prst="rect">
            <a:avLst/>
          </a:prstGeom>
          <a:noFill/>
        </p:spPr>
        <p:txBody>
          <a:bodyPr wrap="square" lIns="127000" tIns="0" rIns="127000" bIns="0" rtlCol="0">
            <a:spAutoFit/>
          </a:bodyPr>
          <a:lstStyle/>
          <a:p>
            <a:pPr algn="ctr">
              <a:spcAft>
                <a:spcPts val="500"/>
              </a:spcAft>
            </a:pPr>
            <a:r>
              <a:rPr lang="en-US" sz="2400" dirty="0">
                <a:solidFill>
                  <a:srgbClr val="D12749"/>
                </a:solidFill>
                <a:latin typeface="Source Sans Pro Semibold"/>
                <a:cs typeface="Source Sans Pro Semibold"/>
              </a:rPr>
              <a:t>Complicated</a:t>
            </a:r>
          </a:p>
          <a:p>
            <a:pPr algn="ctr">
              <a:spcAft>
                <a:spcPts val="500"/>
              </a:spcAft>
            </a:pPr>
            <a:r>
              <a:rPr lang="en-US" sz="2400" dirty="0">
                <a:solidFill>
                  <a:schemeClr val="bg1"/>
                </a:solidFill>
                <a:latin typeface="Source Sans Pro Light"/>
                <a:cs typeface="Source Sans Pro Light"/>
              </a:rPr>
              <a:t>Intensive process </a:t>
            </a:r>
            <a:br>
              <a:rPr lang="en-US" sz="2400" dirty="0">
                <a:solidFill>
                  <a:schemeClr val="bg1"/>
                </a:solidFill>
                <a:latin typeface="Source Sans Pro Light"/>
                <a:cs typeface="Source Sans Pro Light"/>
              </a:rPr>
            </a:br>
            <a:r>
              <a:rPr lang="en-US" sz="2400" dirty="0">
                <a:solidFill>
                  <a:schemeClr val="bg1"/>
                </a:solidFill>
                <a:latin typeface="Source Sans Pro Light"/>
                <a:cs typeface="Source Sans Pro Light"/>
              </a:rPr>
              <a:t>for already busy owners</a:t>
            </a:r>
          </a:p>
        </p:txBody>
      </p:sp>
      <p:sp>
        <p:nvSpPr>
          <p:cNvPr id="41" name="TextBox 40"/>
          <p:cNvSpPr txBox="1"/>
          <p:nvPr/>
        </p:nvSpPr>
        <p:spPr>
          <a:xfrm>
            <a:off x="8844497" y="4572000"/>
            <a:ext cx="2819400" cy="1172116"/>
          </a:xfrm>
          <a:prstGeom prst="rect">
            <a:avLst/>
          </a:prstGeom>
          <a:noFill/>
        </p:spPr>
        <p:txBody>
          <a:bodyPr wrap="square" lIns="127000" tIns="0" rIns="127000" bIns="0" rtlCol="0">
            <a:spAutoFit/>
          </a:bodyPr>
          <a:lstStyle/>
          <a:p>
            <a:pPr algn="ctr">
              <a:spcAft>
                <a:spcPts val="500"/>
              </a:spcAft>
            </a:pPr>
            <a:r>
              <a:rPr lang="en-US" sz="2400" dirty="0">
                <a:solidFill>
                  <a:srgbClr val="A0C750"/>
                </a:solidFill>
                <a:latin typeface="Source Sans Pro Semibold"/>
                <a:cs typeface="Source Sans Pro Semibold"/>
              </a:rPr>
              <a:t>Not Now</a:t>
            </a:r>
          </a:p>
          <a:p>
            <a:pPr algn="ctr">
              <a:spcAft>
                <a:spcPts val="500"/>
              </a:spcAft>
            </a:pPr>
            <a:r>
              <a:rPr lang="en-US" sz="2400" dirty="0">
                <a:solidFill>
                  <a:schemeClr val="bg1"/>
                </a:solidFill>
                <a:latin typeface="Source Sans Pro Light"/>
                <a:cs typeface="Source Sans Pro Light"/>
              </a:rPr>
              <a:t>Owners wait until an event</a:t>
            </a:r>
          </a:p>
        </p:txBody>
      </p:sp>
      <p:sp>
        <p:nvSpPr>
          <p:cNvPr id="30" name="Title 1"/>
          <p:cNvSpPr txBox="1">
            <a:spLocks/>
          </p:cNvSpPr>
          <p:nvPr/>
        </p:nvSpPr>
        <p:spPr>
          <a:xfrm>
            <a:off x="457202" y="312871"/>
            <a:ext cx="8381999" cy="69850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baseline="0">
                <a:solidFill>
                  <a:schemeClr val="tx1"/>
                </a:solidFill>
                <a:latin typeface="Source Sans Pro Light"/>
                <a:ea typeface="+mj-ea"/>
                <a:cs typeface="+mj-cs"/>
              </a:defRPr>
            </a:lvl1pPr>
          </a:lstStyle>
          <a:p>
            <a:pPr algn="l"/>
            <a:r>
              <a:rPr lang="en-US" sz="4400" dirty="0">
                <a:solidFill>
                  <a:srgbClr val="FFFFFF"/>
                </a:solidFill>
                <a:latin typeface="Source Sans Pro Semibold"/>
                <a:cs typeface="Source Sans Pro Semibold"/>
              </a:rPr>
              <a:t>The Roadblocks</a:t>
            </a:r>
          </a:p>
        </p:txBody>
      </p:sp>
      <p:pic>
        <p:nvPicPr>
          <p:cNvPr id="2" name="Picture 1"/>
          <p:cNvPicPr>
            <a:picLocks noChangeAspect="1"/>
          </p:cNvPicPr>
          <p:nvPr/>
        </p:nvPicPr>
        <p:blipFill>
          <a:blip r:embed="rId3"/>
          <a:stretch>
            <a:fillRect/>
          </a:stretch>
        </p:blipFill>
        <p:spPr>
          <a:xfrm>
            <a:off x="1212850" y="2857500"/>
            <a:ext cx="1117600" cy="622300"/>
          </a:xfrm>
          <a:prstGeom prst="rect">
            <a:avLst/>
          </a:prstGeom>
        </p:spPr>
      </p:pic>
      <p:pic>
        <p:nvPicPr>
          <p:cNvPr id="4" name="Picture 3"/>
          <p:cNvPicPr>
            <a:picLocks noChangeAspect="1"/>
          </p:cNvPicPr>
          <p:nvPr/>
        </p:nvPicPr>
        <p:blipFill>
          <a:blip r:embed="rId4"/>
          <a:stretch>
            <a:fillRect/>
          </a:stretch>
        </p:blipFill>
        <p:spPr>
          <a:xfrm>
            <a:off x="4140200" y="2641600"/>
            <a:ext cx="1054100" cy="1054100"/>
          </a:xfrm>
          <a:prstGeom prst="rect">
            <a:avLst/>
          </a:prstGeom>
        </p:spPr>
      </p:pic>
      <p:pic>
        <p:nvPicPr>
          <p:cNvPr id="28" name="Picture 27"/>
          <p:cNvPicPr>
            <a:picLocks noChangeAspect="1"/>
          </p:cNvPicPr>
          <p:nvPr/>
        </p:nvPicPr>
        <p:blipFill>
          <a:blip r:embed="rId5"/>
          <a:stretch>
            <a:fillRect/>
          </a:stretch>
        </p:blipFill>
        <p:spPr>
          <a:xfrm>
            <a:off x="6942416" y="2717800"/>
            <a:ext cx="973263" cy="901700"/>
          </a:xfrm>
          <a:prstGeom prst="rect">
            <a:avLst/>
          </a:prstGeom>
        </p:spPr>
      </p:pic>
      <p:pic>
        <p:nvPicPr>
          <p:cNvPr id="6" name="Picture 5"/>
          <p:cNvPicPr>
            <a:picLocks noChangeAspect="1"/>
          </p:cNvPicPr>
          <p:nvPr/>
        </p:nvPicPr>
        <p:blipFill>
          <a:blip r:embed="rId6"/>
          <a:stretch>
            <a:fillRect/>
          </a:stretch>
        </p:blipFill>
        <p:spPr>
          <a:xfrm>
            <a:off x="9735819" y="2667000"/>
            <a:ext cx="1130300" cy="1003300"/>
          </a:xfrm>
          <a:prstGeom prst="rect">
            <a:avLst/>
          </a:prstGeom>
        </p:spPr>
      </p:pic>
    </p:spTree>
    <p:extLst>
      <p:ext uri="{BB962C8B-B14F-4D97-AF65-F5344CB8AC3E}">
        <p14:creationId xmlns:p14="http://schemas.microsoft.com/office/powerpoint/2010/main" val="3967694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488079" y="1426253"/>
            <a:ext cx="2560320" cy="2079592"/>
          </a:xfrm>
        </p:spPr>
      </p:pic>
      <p:pic>
        <p:nvPicPr>
          <p:cNvPr id="10" name="Picture Placeholder 9"/>
          <p:cNvPicPr>
            <a:picLocks noGrp="1" noChangeAspect="1"/>
          </p:cNvPicPr>
          <p:nvPr>
            <p:ph type="pic" sz="quarter" idx="17"/>
          </p:nvPr>
        </p:nvPicPr>
        <p:blipFill>
          <a:blip r:embed="rId4" cstate="email">
            <a:extLst>
              <a:ext uri="{28A0092B-C50C-407E-A947-70E740481C1C}">
                <a14:useLocalDpi xmlns:a14="http://schemas.microsoft.com/office/drawing/2010/main"/>
              </a:ext>
            </a:extLst>
          </a:blip>
          <a:srcRect/>
          <a:stretch>
            <a:fillRect/>
          </a:stretch>
        </p:blipFill>
        <p:spPr/>
      </p:pic>
      <p:pic>
        <p:nvPicPr>
          <p:cNvPr id="3" name="Picture Placeholder 2"/>
          <p:cNvPicPr>
            <a:picLocks noGrp="1" noChangeAspect="1"/>
          </p:cNvPicPr>
          <p:nvPr>
            <p:ph type="pic" sz="quarter" idx="14"/>
          </p:nvPr>
        </p:nvPicPr>
        <p:blipFill>
          <a:blip r:embed="rId5" cstate="email">
            <a:extLst>
              <a:ext uri="{28A0092B-C50C-407E-A947-70E740481C1C}">
                <a14:useLocalDpi xmlns:a14="http://schemas.microsoft.com/office/drawing/2010/main"/>
              </a:ext>
            </a:extLst>
          </a:blip>
          <a:srcRect/>
          <a:stretch>
            <a:fillRect/>
          </a:stretch>
        </p:blipFill>
        <p:spPr>
          <a:xfrm>
            <a:off x="3222800" y="1480421"/>
            <a:ext cx="2560320" cy="2079592"/>
          </a:xfrm>
        </p:spPr>
      </p:pic>
      <p:pic>
        <p:nvPicPr>
          <p:cNvPr id="4" name="Picture Placeholder 3"/>
          <p:cNvPicPr>
            <a:picLocks noGrp="1" noChangeAspect="1"/>
          </p:cNvPicPr>
          <p:nvPr>
            <p:ph type="pic" sz="quarter" idx="18"/>
          </p:nvPr>
        </p:nvPicPr>
        <p:blipFill>
          <a:blip r:embed="rId6" cstate="email">
            <a:extLst>
              <a:ext uri="{28A0092B-C50C-407E-A947-70E740481C1C}">
                <a14:useLocalDpi xmlns:a14="http://schemas.microsoft.com/office/drawing/2010/main"/>
              </a:ext>
            </a:extLst>
          </a:blip>
          <a:srcRect/>
          <a:stretch>
            <a:fillRect/>
          </a:stretch>
        </p:blipFill>
        <p:spPr/>
      </p:pic>
      <p:pic>
        <p:nvPicPr>
          <p:cNvPr id="7" name="Picture Placeholder 6"/>
          <p:cNvPicPr>
            <a:picLocks noGrp="1" noChangeAspect="1"/>
          </p:cNvPicPr>
          <p:nvPr>
            <p:ph type="pic" sz="quarter" idx="10"/>
          </p:nvPr>
        </p:nvPicPr>
        <p:blipFill>
          <a:blip r:embed="rId7" cstate="email">
            <a:extLst>
              <a:ext uri="{28A0092B-C50C-407E-A947-70E740481C1C}">
                <a14:useLocalDpi xmlns:a14="http://schemas.microsoft.com/office/drawing/2010/main"/>
              </a:ext>
            </a:extLst>
          </a:blip>
          <a:srcRect/>
          <a:stretch>
            <a:fillRect/>
          </a:stretch>
        </p:blipFill>
        <p:spPr/>
      </p:pic>
      <p:pic>
        <p:nvPicPr>
          <p:cNvPr id="6" name="Picture Placeholder 5"/>
          <p:cNvPicPr>
            <a:picLocks noGrp="1" noChangeAspect="1"/>
          </p:cNvPicPr>
          <p:nvPr>
            <p:ph type="pic" sz="quarter" idx="16"/>
          </p:nvPr>
        </p:nvPicPr>
        <p:blipFill>
          <a:blip r:embed="rId8" cstate="email">
            <a:extLst>
              <a:ext uri="{28A0092B-C50C-407E-A947-70E740481C1C}">
                <a14:useLocalDpi xmlns:a14="http://schemas.microsoft.com/office/drawing/2010/main"/>
              </a:ext>
            </a:extLst>
          </a:blip>
          <a:srcRect/>
          <a:stretch>
            <a:fillRect/>
          </a:stretch>
        </p:blipFill>
        <p:spPr/>
      </p:pic>
      <p:pic>
        <p:nvPicPr>
          <p:cNvPr id="11" name="Picture Placeholder 10"/>
          <p:cNvPicPr>
            <a:picLocks noGrp="1" noChangeAspect="1"/>
          </p:cNvPicPr>
          <p:nvPr>
            <p:ph type="pic" sz="quarter" idx="15"/>
          </p:nvPr>
        </p:nvPicPr>
        <p:blipFill>
          <a:blip r:embed="rId9" cstate="email">
            <a:extLst>
              <a:ext uri="{28A0092B-C50C-407E-A947-70E740481C1C}">
                <a14:useLocalDpi xmlns:a14="http://schemas.microsoft.com/office/drawing/2010/main"/>
              </a:ext>
            </a:extLst>
          </a:blip>
          <a:srcRect/>
          <a:stretch>
            <a:fillRect/>
          </a:stretch>
        </p:blipFill>
        <p:spPr/>
      </p:pic>
      <p:pic>
        <p:nvPicPr>
          <p:cNvPr id="5" name="Picture Placeholder 4"/>
          <p:cNvPicPr>
            <a:picLocks noGrp="1" noChangeAspect="1"/>
          </p:cNvPicPr>
          <p:nvPr>
            <p:ph type="pic" sz="quarter" idx="19"/>
          </p:nvPr>
        </p:nvPicPr>
        <p:blipFill>
          <a:blip r:embed="rId10" cstate="email">
            <a:extLst>
              <a:ext uri="{28A0092B-C50C-407E-A947-70E740481C1C}">
                <a14:useLocalDpi xmlns:a14="http://schemas.microsoft.com/office/drawing/2010/main"/>
              </a:ext>
            </a:extLst>
          </a:blip>
          <a:srcRect/>
          <a:stretch>
            <a:fillRect/>
          </a:stretch>
        </p:blipFill>
        <p:spPr>
          <a:xfrm>
            <a:off x="9093733" y="3909214"/>
            <a:ext cx="2560320" cy="2079592"/>
          </a:xfrm>
        </p:spPr>
      </p:pic>
      <p:sp>
        <p:nvSpPr>
          <p:cNvPr id="16" name="Text Placeholder 15"/>
          <p:cNvSpPr>
            <a:spLocks noGrp="1"/>
          </p:cNvSpPr>
          <p:nvPr>
            <p:ph type="body" sz="half" idx="2"/>
          </p:nvPr>
        </p:nvSpPr>
        <p:spPr/>
        <p:txBody>
          <a:bodyPr/>
          <a:lstStyle/>
          <a:p>
            <a:r>
              <a:rPr lang="en-US" dirty="0">
                <a:solidFill>
                  <a:schemeClr val="bg1"/>
                </a:solidFill>
              </a:rPr>
              <a:t>Reasons Business Owners Typically Need A Business Valuation</a:t>
            </a:r>
          </a:p>
        </p:txBody>
      </p:sp>
      <p:sp>
        <p:nvSpPr>
          <p:cNvPr id="15" name="Title 14"/>
          <p:cNvSpPr>
            <a:spLocks noGrp="1"/>
          </p:cNvSpPr>
          <p:nvPr>
            <p:ph type="title"/>
          </p:nvPr>
        </p:nvSpPr>
        <p:spPr/>
        <p:txBody>
          <a:bodyPr/>
          <a:lstStyle/>
          <a:p>
            <a:r>
              <a:rPr lang="en-US" dirty="0">
                <a:solidFill>
                  <a:schemeClr val="bg1"/>
                </a:solidFill>
              </a:rPr>
              <a:t>BUSINESS VALUATION</a:t>
            </a:r>
          </a:p>
        </p:txBody>
      </p:sp>
      <p:sp>
        <p:nvSpPr>
          <p:cNvPr id="12" name="Rectangle 11"/>
          <p:cNvSpPr/>
          <p:nvPr/>
        </p:nvSpPr>
        <p:spPr>
          <a:xfrm>
            <a:off x="867777" y="5368156"/>
            <a:ext cx="1920240" cy="4876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algn="ctr" defTabSz="1219170"/>
            <a:r>
              <a:rPr lang="en-US" sz="1467" b="1" dirty="0">
                <a:solidFill>
                  <a:srgbClr val="FFFFFF"/>
                </a:solidFill>
                <a:latin typeface="Calibri"/>
              </a:rPr>
              <a:t>ESTATE OR TRUST PLANNING</a:t>
            </a:r>
          </a:p>
        </p:txBody>
      </p:sp>
      <p:sp>
        <p:nvSpPr>
          <p:cNvPr id="17" name="Rectangle 16"/>
          <p:cNvSpPr/>
          <p:nvPr/>
        </p:nvSpPr>
        <p:spPr>
          <a:xfrm>
            <a:off x="9439793" y="5427604"/>
            <a:ext cx="1920240" cy="487680"/>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algn="ctr" defTabSz="1219170"/>
            <a:r>
              <a:rPr lang="en-US" sz="1467" b="1" dirty="0">
                <a:solidFill>
                  <a:srgbClr val="FFFFFF"/>
                </a:solidFill>
                <a:latin typeface="Calibri"/>
              </a:rPr>
              <a:t>GRANTS OR GIFTING</a:t>
            </a:r>
          </a:p>
        </p:txBody>
      </p:sp>
      <p:sp>
        <p:nvSpPr>
          <p:cNvPr id="9" name="Rectangle 8"/>
          <p:cNvSpPr/>
          <p:nvPr/>
        </p:nvSpPr>
        <p:spPr>
          <a:xfrm>
            <a:off x="3761738" y="5541612"/>
            <a:ext cx="1920240" cy="48768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algn="ctr" defTabSz="1219170"/>
            <a:r>
              <a:rPr lang="en-US" sz="1467" b="1" dirty="0">
                <a:solidFill>
                  <a:srgbClr val="FFFFFF"/>
                </a:solidFill>
                <a:latin typeface="Calibri"/>
              </a:rPr>
              <a:t>SUCESSION PLANNING</a:t>
            </a:r>
          </a:p>
        </p:txBody>
      </p:sp>
      <p:sp>
        <p:nvSpPr>
          <p:cNvPr id="13" name="Rectangle 12"/>
          <p:cNvSpPr/>
          <p:nvPr/>
        </p:nvSpPr>
        <p:spPr>
          <a:xfrm>
            <a:off x="6478306" y="5541612"/>
            <a:ext cx="1920240" cy="487680"/>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algn="ctr" defTabSz="1219170"/>
            <a:r>
              <a:rPr lang="en-US" sz="1467" b="1" dirty="0">
                <a:solidFill>
                  <a:srgbClr val="FFFFFF"/>
                </a:solidFill>
                <a:latin typeface="Calibri"/>
              </a:rPr>
              <a:t>LOOKING TO BUY A BUSINESS</a:t>
            </a:r>
          </a:p>
        </p:txBody>
      </p:sp>
      <p:sp>
        <p:nvSpPr>
          <p:cNvPr id="23" name="Rectangle 22"/>
          <p:cNvSpPr/>
          <p:nvPr/>
        </p:nvSpPr>
        <p:spPr>
          <a:xfrm>
            <a:off x="689465" y="3132745"/>
            <a:ext cx="1920240" cy="4876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algn="ctr" defTabSz="1219170"/>
            <a:r>
              <a:rPr lang="en-US" sz="1467" b="1" dirty="0">
                <a:solidFill>
                  <a:srgbClr val="FFFFFF"/>
                </a:solidFill>
                <a:latin typeface="Calibri"/>
              </a:rPr>
              <a:t>SELLING YOUR BUSINESS</a:t>
            </a:r>
          </a:p>
        </p:txBody>
      </p:sp>
      <p:sp>
        <p:nvSpPr>
          <p:cNvPr id="25" name="Rectangle 24"/>
          <p:cNvSpPr/>
          <p:nvPr/>
        </p:nvSpPr>
        <p:spPr>
          <a:xfrm>
            <a:off x="9413773" y="3046730"/>
            <a:ext cx="1920240" cy="487680"/>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algn="ctr" defTabSz="1219170"/>
            <a:r>
              <a:rPr lang="en-US" sz="1467" b="1" dirty="0">
                <a:solidFill>
                  <a:srgbClr val="FFFFFF"/>
                </a:solidFill>
                <a:latin typeface="Calibri"/>
              </a:rPr>
              <a:t>FUNDING YOUR BUSINESS</a:t>
            </a:r>
          </a:p>
        </p:txBody>
      </p:sp>
      <p:sp>
        <p:nvSpPr>
          <p:cNvPr id="26" name="Rectangle 25"/>
          <p:cNvSpPr/>
          <p:nvPr/>
        </p:nvSpPr>
        <p:spPr>
          <a:xfrm>
            <a:off x="3556762" y="3119967"/>
            <a:ext cx="1920240" cy="48768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algn="ctr" defTabSz="1219170"/>
            <a:r>
              <a:rPr lang="en-US" sz="1467" b="1" dirty="0">
                <a:solidFill>
                  <a:srgbClr val="FFFFFF"/>
                </a:solidFill>
                <a:latin typeface="Calibri"/>
              </a:rPr>
              <a:t>PLANNING FOR RETIREMENT</a:t>
            </a:r>
          </a:p>
        </p:txBody>
      </p:sp>
      <p:sp>
        <p:nvSpPr>
          <p:cNvPr id="27" name="Rectangle 26"/>
          <p:cNvSpPr/>
          <p:nvPr/>
        </p:nvSpPr>
        <p:spPr>
          <a:xfrm>
            <a:off x="6478306" y="3100252"/>
            <a:ext cx="1920240" cy="487680"/>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algn="ctr" defTabSz="1219170"/>
            <a:r>
              <a:rPr lang="en-US" sz="1467" b="1" dirty="0">
                <a:solidFill>
                  <a:srgbClr val="FFFFFF"/>
                </a:solidFill>
                <a:latin typeface="Calibri"/>
              </a:rPr>
              <a:t>PROPER PROTECTION</a:t>
            </a:r>
          </a:p>
        </p:txBody>
      </p:sp>
    </p:spTree>
    <p:extLst>
      <p:ext uri="{BB962C8B-B14F-4D97-AF65-F5344CB8AC3E}">
        <p14:creationId xmlns:p14="http://schemas.microsoft.com/office/powerpoint/2010/main" val="2853667341"/>
      </p:ext>
    </p:extLst>
  </p:cSld>
  <p:clrMapOvr>
    <a:masterClrMapping/>
  </p:clrMapOvr>
  <p:transition>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a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293" y="-76200"/>
            <a:ext cx="13248076" cy="7467600"/>
          </a:xfrm>
          <a:prstGeom prst="rect">
            <a:avLst/>
          </a:prstGeom>
        </p:spPr>
      </p:pic>
      <p:sp>
        <p:nvSpPr>
          <p:cNvPr id="9" name="Rectangle 8"/>
          <p:cNvSpPr/>
          <p:nvPr/>
        </p:nvSpPr>
        <p:spPr>
          <a:xfrm>
            <a:off x="-222268" y="-609600"/>
            <a:ext cx="7385067" cy="7848600"/>
          </a:xfrm>
          <a:prstGeom prst="rect">
            <a:avLst/>
          </a:prstGeom>
          <a:solidFill>
            <a:srgbClr val="4AA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D2E8F"/>
              </a:solidFill>
            </a:endParaRPr>
          </a:p>
        </p:txBody>
      </p:sp>
      <p:sp>
        <p:nvSpPr>
          <p:cNvPr id="12" name="Title 1"/>
          <p:cNvSpPr>
            <a:spLocks noGrp="1"/>
          </p:cNvSpPr>
          <p:nvPr>
            <p:ph type="ctrTitle"/>
          </p:nvPr>
        </p:nvSpPr>
        <p:spPr>
          <a:xfrm>
            <a:off x="411450" y="762000"/>
            <a:ext cx="11277600" cy="3886200"/>
          </a:xfrm>
        </p:spPr>
        <p:txBody>
          <a:bodyPr anchor="t"/>
          <a:lstStyle/>
          <a:p>
            <a:pPr algn="l">
              <a:lnSpc>
                <a:spcPct val="70000"/>
              </a:lnSpc>
            </a:pPr>
            <a:r>
              <a:rPr lang="en-US" sz="8000" dirty="0">
                <a:solidFill>
                  <a:schemeClr val="bg1"/>
                </a:solidFill>
                <a:latin typeface="Source Sans Pro Semibold"/>
                <a:cs typeface="Source Sans Pro Semibold"/>
              </a:rPr>
              <a:t>When is </a:t>
            </a:r>
            <a:br>
              <a:rPr lang="en-US" sz="8000" dirty="0">
                <a:solidFill>
                  <a:schemeClr val="bg1"/>
                </a:solidFill>
                <a:latin typeface="Source Sans Pro Semibold"/>
                <a:cs typeface="Source Sans Pro Semibold"/>
              </a:rPr>
            </a:br>
            <a:r>
              <a:rPr lang="en-US" sz="8000" dirty="0">
                <a:solidFill>
                  <a:schemeClr val="bg1"/>
                </a:solidFill>
                <a:latin typeface="Source Sans Pro Semibold"/>
                <a:cs typeface="Source Sans Pro Semibold"/>
              </a:rPr>
              <a:t>the right time </a:t>
            </a:r>
            <a:br>
              <a:rPr lang="en-US" sz="8000" dirty="0">
                <a:solidFill>
                  <a:schemeClr val="bg1"/>
                </a:solidFill>
                <a:latin typeface="Source Sans Pro Semibold"/>
                <a:cs typeface="Source Sans Pro Semibold"/>
              </a:rPr>
            </a:br>
            <a:r>
              <a:rPr lang="en-US" sz="8000" dirty="0">
                <a:solidFill>
                  <a:schemeClr val="bg1"/>
                </a:solidFill>
                <a:latin typeface="Source Sans Pro Semibold"/>
                <a:cs typeface="Source Sans Pro Semibold"/>
              </a:rPr>
              <a:t>to know?</a:t>
            </a:r>
          </a:p>
        </p:txBody>
      </p:sp>
      <p:sp>
        <p:nvSpPr>
          <p:cNvPr id="3" name="Subtitle 2"/>
          <p:cNvSpPr>
            <a:spLocks noGrp="1"/>
          </p:cNvSpPr>
          <p:nvPr>
            <p:ph type="subTitle" idx="1"/>
          </p:nvPr>
        </p:nvSpPr>
        <p:spPr>
          <a:xfrm>
            <a:off x="2143122" y="5812824"/>
            <a:ext cx="4571999" cy="1143000"/>
          </a:xfrm>
        </p:spPr>
        <p:txBody>
          <a:bodyPr/>
          <a:lstStyle/>
          <a:p>
            <a:pPr algn="r"/>
            <a:r>
              <a:rPr lang="en-US" sz="6600" i="1" dirty="0">
                <a:solidFill>
                  <a:schemeClr val="bg1"/>
                </a:solidFill>
                <a:latin typeface="Georgia"/>
                <a:cs typeface="Georgia"/>
              </a:rPr>
              <a:t>Any time</a:t>
            </a:r>
            <a:r>
              <a:rPr lang="en-US" sz="4400" i="1" dirty="0">
                <a:solidFill>
                  <a:schemeClr val="bg1"/>
                </a:solidFill>
                <a:latin typeface="Georgia"/>
                <a:cs typeface="Georgia"/>
              </a:rPr>
              <a:t>.</a:t>
            </a:r>
          </a:p>
        </p:txBody>
      </p:sp>
      <p:sp>
        <p:nvSpPr>
          <p:cNvPr id="7" name="Rounded Rectangle 6"/>
          <p:cNvSpPr/>
          <p:nvPr/>
        </p:nvSpPr>
        <p:spPr>
          <a:xfrm>
            <a:off x="457201" y="3581400"/>
            <a:ext cx="4186237" cy="533400"/>
          </a:xfrm>
          <a:prstGeom prst="roundRect">
            <a:avLst>
              <a:gd name="adj" fmla="val 50000"/>
            </a:avLst>
          </a:prstGeom>
          <a:solidFill>
            <a:srgbClr val="3272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272B0"/>
              </a:solidFill>
            </a:endParaRPr>
          </a:p>
        </p:txBody>
      </p:sp>
      <p:sp>
        <p:nvSpPr>
          <p:cNvPr id="8" name="Rounded Rectangle 7"/>
          <p:cNvSpPr/>
          <p:nvPr/>
        </p:nvSpPr>
        <p:spPr>
          <a:xfrm>
            <a:off x="461963" y="4267200"/>
            <a:ext cx="4186237" cy="533400"/>
          </a:xfrm>
          <a:prstGeom prst="roundRect">
            <a:avLst>
              <a:gd name="adj" fmla="val 50000"/>
            </a:avLst>
          </a:prstGeom>
          <a:solidFill>
            <a:srgbClr val="3272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272B0"/>
              </a:solidFill>
            </a:endParaRPr>
          </a:p>
        </p:txBody>
      </p:sp>
      <p:sp>
        <p:nvSpPr>
          <p:cNvPr id="10" name="Rounded Rectangle 9"/>
          <p:cNvSpPr/>
          <p:nvPr/>
        </p:nvSpPr>
        <p:spPr>
          <a:xfrm>
            <a:off x="457199" y="4953000"/>
            <a:ext cx="4186237" cy="533400"/>
          </a:xfrm>
          <a:prstGeom prst="roundRect">
            <a:avLst>
              <a:gd name="adj" fmla="val 50000"/>
            </a:avLst>
          </a:prstGeom>
          <a:solidFill>
            <a:srgbClr val="3272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272B0"/>
              </a:solidFill>
            </a:endParaRPr>
          </a:p>
        </p:txBody>
      </p:sp>
      <p:sp>
        <p:nvSpPr>
          <p:cNvPr id="11" name="TextBox 10"/>
          <p:cNvSpPr txBox="1"/>
          <p:nvPr/>
        </p:nvSpPr>
        <p:spPr>
          <a:xfrm>
            <a:off x="657226" y="3672701"/>
            <a:ext cx="3762373" cy="338554"/>
          </a:xfrm>
          <a:prstGeom prst="rect">
            <a:avLst/>
          </a:prstGeom>
          <a:noFill/>
        </p:spPr>
        <p:txBody>
          <a:bodyPr wrap="square" lIns="0" tIns="0" rIns="25400" bIns="0" rtlCol="0">
            <a:spAutoFit/>
          </a:bodyPr>
          <a:lstStyle/>
          <a:p>
            <a:pPr>
              <a:spcAft>
                <a:spcPts val="500"/>
              </a:spcAft>
            </a:pPr>
            <a:r>
              <a:rPr lang="en-US" sz="2200" dirty="0">
                <a:solidFill>
                  <a:schemeClr val="bg1"/>
                </a:solidFill>
                <a:latin typeface="Source Sans Pro Semibold"/>
                <a:cs typeface="Source Sans Pro Semibold"/>
              </a:rPr>
              <a:t>HOW TO GROW</a:t>
            </a:r>
          </a:p>
        </p:txBody>
      </p:sp>
      <p:sp>
        <p:nvSpPr>
          <p:cNvPr id="13" name="TextBox 12"/>
          <p:cNvSpPr txBox="1"/>
          <p:nvPr/>
        </p:nvSpPr>
        <p:spPr>
          <a:xfrm>
            <a:off x="657226" y="4358501"/>
            <a:ext cx="3762373" cy="338554"/>
          </a:xfrm>
          <a:prstGeom prst="rect">
            <a:avLst/>
          </a:prstGeom>
          <a:noFill/>
        </p:spPr>
        <p:txBody>
          <a:bodyPr wrap="square" lIns="0" tIns="0" rIns="25400" bIns="0" rtlCol="0">
            <a:spAutoFit/>
          </a:bodyPr>
          <a:lstStyle/>
          <a:p>
            <a:pPr>
              <a:spcAft>
                <a:spcPts val="500"/>
              </a:spcAft>
            </a:pPr>
            <a:r>
              <a:rPr lang="en-US" sz="2200" dirty="0">
                <a:solidFill>
                  <a:schemeClr val="bg1"/>
                </a:solidFill>
                <a:latin typeface="Source Sans Pro Semibold"/>
                <a:cs typeface="Source Sans Pro Semibold"/>
              </a:rPr>
              <a:t>HOW TO RESTRUCTURE</a:t>
            </a:r>
          </a:p>
        </p:txBody>
      </p:sp>
      <p:sp>
        <p:nvSpPr>
          <p:cNvPr id="14" name="TextBox 13"/>
          <p:cNvSpPr txBox="1"/>
          <p:nvPr/>
        </p:nvSpPr>
        <p:spPr>
          <a:xfrm>
            <a:off x="666749" y="5044301"/>
            <a:ext cx="3762373" cy="338554"/>
          </a:xfrm>
          <a:prstGeom prst="rect">
            <a:avLst/>
          </a:prstGeom>
          <a:noFill/>
        </p:spPr>
        <p:txBody>
          <a:bodyPr wrap="square" lIns="0" tIns="0" rIns="25400" bIns="0" rtlCol="0">
            <a:spAutoFit/>
          </a:bodyPr>
          <a:lstStyle/>
          <a:p>
            <a:pPr>
              <a:spcAft>
                <a:spcPts val="500"/>
              </a:spcAft>
            </a:pPr>
            <a:r>
              <a:rPr lang="en-US" sz="2200" dirty="0">
                <a:solidFill>
                  <a:schemeClr val="bg1"/>
                </a:solidFill>
                <a:latin typeface="Source Sans Pro Semibold"/>
                <a:cs typeface="Source Sans Pro Semibold"/>
              </a:rPr>
              <a:t>WHEN TO SELL</a:t>
            </a:r>
          </a:p>
        </p:txBody>
      </p:sp>
    </p:spTree>
    <p:extLst>
      <p:ext uri="{BB962C8B-B14F-4D97-AF65-F5344CB8AC3E}">
        <p14:creationId xmlns:p14="http://schemas.microsoft.com/office/powerpoint/2010/main" val="451658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448129" y="4038600"/>
            <a:ext cx="2095500" cy="1300356"/>
          </a:xfrm>
          <a:prstGeom prst="rect">
            <a:avLst/>
          </a:prstGeom>
          <a:noFill/>
        </p:spPr>
        <p:txBody>
          <a:bodyPr wrap="square" lIns="0" tIns="0" rIns="25400" bIns="0" rtlCol="0">
            <a:spAutoFit/>
          </a:bodyPr>
          <a:lstStyle/>
          <a:p>
            <a:pPr algn="ctr">
              <a:spcAft>
                <a:spcPts val="500"/>
              </a:spcAft>
            </a:pPr>
            <a:r>
              <a:rPr lang="en-US" sz="1600" dirty="0">
                <a:solidFill>
                  <a:srgbClr val="A0C750"/>
                </a:solidFill>
                <a:latin typeface="Source Sans Pro Semibold"/>
                <a:cs typeface="Source Sans Pro Semibold"/>
              </a:rPr>
              <a:t>Worth</a:t>
            </a:r>
          </a:p>
          <a:p>
            <a:pPr algn="ctr">
              <a:spcAft>
                <a:spcPts val="500"/>
              </a:spcAft>
            </a:pPr>
            <a:r>
              <a:rPr lang="en-US" sz="1400" dirty="0">
                <a:solidFill>
                  <a:schemeClr val="bg1"/>
                </a:solidFill>
                <a:latin typeface="Source Sans Pro Light"/>
                <a:cs typeface="Source Sans Pro Light"/>
              </a:rPr>
              <a:t>Deeper understanding </a:t>
            </a:r>
            <a:br>
              <a:rPr lang="en-US" sz="1400" dirty="0">
                <a:solidFill>
                  <a:schemeClr val="bg1"/>
                </a:solidFill>
                <a:latin typeface="Source Sans Pro Light"/>
                <a:cs typeface="Source Sans Pro Light"/>
              </a:rPr>
            </a:br>
            <a:r>
              <a:rPr lang="en-US" sz="1400" dirty="0">
                <a:solidFill>
                  <a:schemeClr val="bg1"/>
                </a:solidFill>
                <a:latin typeface="Source Sans Pro Light"/>
                <a:cs typeface="Source Sans Pro Light"/>
              </a:rPr>
              <a:t>of your largest asset</a:t>
            </a:r>
          </a:p>
          <a:p>
            <a:pPr algn="ctr">
              <a:spcAft>
                <a:spcPts val="500"/>
              </a:spcAft>
            </a:pPr>
            <a:endParaRPr lang="en-US" sz="1400" dirty="0">
              <a:solidFill>
                <a:schemeClr val="bg1"/>
              </a:solidFill>
              <a:latin typeface="Source Sans Pro Light"/>
              <a:cs typeface="Source Sans Pro Light"/>
            </a:endParaRPr>
          </a:p>
          <a:p>
            <a:pPr algn="ctr">
              <a:spcAft>
                <a:spcPts val="500"/>
              </a:spcAft>
            </a:pPr>
            <a:endParaRPr lang="en-US" sz="1400" dirty="0" err="1">
              <a:solidFill>
                <a:schemeClr val="bg1"/>
              </a:solidFill>
              <a:latin typeface="Source Sans Pro Light"/>
              <a:cs typeface="Source Sans Pro Light"/>
            </a:endParaRPr>
          </a:p>
        </p:txBody>
      </p:sp>
      <p:sp>
        <p:nvSpPr>
          <p:cNvPr id="33" name="Oval 32"/>
          <p:cNvSpPr>
            <a:spLocks noChangeAspect="1"/>
          </p:cNvSpPr>
          <p:nvPr/>
        </p:nvSpPr>
        <p:spPr>
          <a:xfrm>
            <a:off x="619579" y="2057400"/>
            <a:ext cx="1752600" cy="1752600"/>
          </a:xfrm>
          <a:prstGeom prst="ellipse">
            <a:avLst/>
          </a:prstGeom>
          <a:solidFill>
            <a:srgbClr val="A0C7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34" name="Oval 33"/>
          <p:cNvSpPr>
            <a:spLocks noChangeAspect="1"/>
          </p:cNvSpPr>
          <p:nvPr/>
        </p:nvSpPr>
        <p:spPr>
          <a:xfrm>
            <a:off x="2919866" y="2057400"/>
            <a:ext cx="1752600" cy="1752600"/>
          </a:xfrm>
          <a:prstGeom prst="ellipse">
            <a:avLst/>
          </a:prstGeom>
          <a:solidFill>
            <a:srgbClr val="ED2D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35" name="Oval 34"/>
          <p:cNvSpPr>
            <a:spLocks noChangeAspect="1"/>
          </p:cNvSpPr>
          <p:nvPr/>
        </p:nvSpPr>
        <p:spPr>
          <a:xfrm>
            <a:off x="5211082" y="2057400"/>
            <a:ext cx="1752600" cy="1752600"/>
          </a:xfrm>
          <a:prstGeom prst="ellipse">
            <a:avLst/>
          </a:prstGeom>
          <a:solidFill>
            <a:srgbClr val="5A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36" name="Oval 35"/>
          <p:cNvSpPr>
            <a:spLocks noChangeAspect="1"/>
          </p:cNvSpPr>
          <p:nvPr/>
        </p:nvSpPr>
        <p:spPr>
          <a:xfrm>
            <a:off x="7502298" y="2057400"/>
            <a:ext cx="1752600" cy="1752600"/>
          </a:xfrm>
          <a:prstGeom prst="ellipse">
            <a:avLst/>
          </a:prstGeom>
          <a:solidFill>
            <a:srgbClr val="ECBB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37" name="Oval 36"/>
          <p:cNvSpPr>
            <a:spLocks noChangeAspect="1"/>
          </p:cNvSpPr>
          <p:nvPr/>
        </p:nvSpPr>
        <p:spPr>
          <a:xfrm>
            <a:off x="9793514" y="2057400"/>
            <a:ext cx="1752600" cy="1752600"/>
          </a:xfrm>
          <a:prstGeom prst="ellipse">
            <a:avLst/>
          </a:prstGeom>
          <a:solidFill>
            <a:srgbClr val="45B49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5B497"/>
              </a:solidFill>
              <a:effectLst/>
            </a:endParaRPr>
          </a:p>
        </p:txBody>
      </p:sp>
      <p:sp>
        <p:nvSpPr>
          <p:cNvPr id="38" name="TextBox 37"/>
          <p:cNvSpPr txBox="1"/>
          <p:nvPr/>
        </p:nvSpPr>
        <p:spPr>
          <a:xfrm>
            <a:off x="5039632" y="4038600"/>
            <a:ext cx="2095500" cy="1515800"/>
          </a:xfrm>
          <a:prstGeom prst="rect">
            <a:avLst/>
          </a:prstGeom>
          <a:noFill/>
        </p:spPr>
        <p:txBody>
          <a:bodyPr wrap="square" lIns="0" tIns="0" rIns="25400" bIns="0" rtlCol="0">
            <a:spAutoFit/>
          </a:bodyPr>
          <a:lstStyle/>
          <a:p>
            <a:pPr algn="ctr">
              <a:spcAft>
                <a:spcPts val="500"/>
              </a:spcAft>
            </a:pPr>
            <a:r>
              <a:rPr lang="en-US" sz="1600" dirty="0">
                <a:solidFill>
                  <a:srgbClr val="5AB6FF"/>
                </a:solidFill>
                <a:latin typeface="Source Sans Pro Semibold"/>
                <a:cs typeface="Source Sans Pro Semibold"/>
              </a:rPr>
              <a:t>Plan Your Future</a:t>
            </a:r>
          </a:p>
          <a:p>
            <a:pPr algn="ctr">
              <a:spcAft>
                <a:spcPts val="500"/>
              </a:spcAft>
            </a:pPr>
            <a:r>
              <a:rPr lang="en-US" sz="1400" dirty="0">
                <a:solidFill>
                  <a:schemeClr val="bg1"/>
                </a:solidFill>
                <a:latin typeface="Source Sans Pro Light"/>
                <a:cs typeface="Source Sans Pro Light"/>
              </a:rPr>
              <a:t>Know the facts for a more accurate retirement </a:t>
            </a:r>
            <a:br>
              <a:rPr lang="en-US" sz="1400" dirty="0">
                <a:solidFill>
                  <a:schemeClr val="bg1"/>
                </a:solidFill>
                <a:latin typeface="Source Sans Pro Light"/>
                <a:cs typeface="Source Sans Pro Light"/>
              </a:rPr>
            </a:br>
            <a:r>
              <a:rPr lang="en-US" sz="1400" dirty="0">
                <a:solidFill>
                  <a:schemeClr val="bg1"/>
                </a:solidFill>
                <a:latin typeface="Source Sans Pro Light"/>
                <a:cs typeface="Source Sans Pro Light"/>
              </a:rPr>
              <a:t>or estate plan</a:t>
            </a:r>
          </a:p>
          <a:p>
            <a:pPr algn="ctr">
              <a:spcAft>
                <a:spcPts val="500"/>
              </a:spcAft>
            </a:pPr>
            <a:endParaRPr lang="en-US" sz="1400" dirty="0">
              <a:solidFill>
                <a:schemeClr val="bg1"/>
              </a:solidFill>
              <a:latin typeface="Source Sans Pro Light"/>
              <a:cs typeface="Source Sans Pro Light"/>
            </a:endParaRPr>
          </a:p>
          <a:p>
            <a:pPr algn="ctr">
              <a:spcAft>
                <a:spcPts val="500"/>
              </a:spcAft>
            </a:pPr>
            <a:endParaRPr lang="en-US" sz="1400" dirty="0" err="1">
              <a:solidFill>
                <a:schemeClr val="bg1"/>
              </a:solidFill>
              <a:latin typeface="Source Sans Pro Light"/>
              <a:cs typeface="Source Sans Pro Light"/>
            </a:endParaRPr>
          </a:p>
        </p:txBody>
      </p:sp>
      <p:sp>
        <p:nvSpPr>
          <p:cNvPr id="39" name="TextBox 38"/>
          <p:cNvSpPr txBox="1"/>
          <p:nvPr/>
        </p:nvSpPr>
        <p:spPr>
          <a:xfrm>
            <a:off x="2748416" y="4038600"/>
            <a:ext cx="2095500" cy="741229"/>
          </a:xfrm>
          <a:prstGeom prst="rect">
            <a:avLst/>
          </a:prstGeom>
          <a:noFill/>
        </p:spPr>
        <p:txBody>
          <a:bodyPr wrap="square" lIns="0" tIns="0" rIns="25400" bIns="0" rtlCol="0">
            <a:spAutoFit/>
          </a:bodyPr>
          <a:lstStyle/>
          <a:p>
            <a:pPr algn="ctr">
              <a:spcAft>
                <a:spcPts val="500"/>
              </a:spcAft>
            </a:pPr>
            <a:r>
              <a:rPr lang="en-US" sz="1600" dirty="0">
                <a:solidFill>
                  <a:srgbClr val="ED2D52"/>
                </a:solidFill>
                <a:latin typeface="Source Sans Pro Semibold"/>
                <a:cs typeface="Source Sans Pro Semibold"/>
              </a:rPr>
              <a:t> Protection</a:t>
            </a:r>
          </a:p>
          <a:p>
            <a:pPr algn="ctr">
              <a:spcAft>
                <a:spcPts val="500"/>
              </a:spcAft>
            </a:pPr>
            <a:r>
              <a:rPr lang="en-US" sz="1400" dirty="0">
                <a:solidFill>
                  <a:schemeClr val="bg1"/>
                </a:solidFill>
                <a:latin typeface="Source Sans Pro Light"/>
                <a:cs typeface="Source Sans Pro Light"/>
              </a:rPr>
              <a:t>Ensure you have the right amounts of insurance</a:t>
            </a:r>
          </a:p>
        </p:txBody>
      </p:sp>
      <p:sp>
        <p:nvSpPr>
          <p:cNvPr id="40" name="TextBox 39"/>
          <p:cNvSpPr txBox="1"/>
          <p:nvPr/>
        </p:nvSpPr>
        <p:spPr>
          <a:xfrm>
            <a:off x="7330848" y="4038600"/>
            <a:ext cx="2095500" cy="1364476"/>
          </a:xfrm>
          <a:prstGeom prst="rect">
            <a:avLst/>
          </a:prstGeom>
          <a:noFill/>
        </p:spPr>
        <p:txBody>
          <a:bodyPr wrap="square" lIns="0" tIns="0" rIns="25400" bIns="0" rtlCol="0">
            <a:spAutoFit/>
          </a:bodyPr>
          <a:lstStyle/>
          <a:p>
            <a:pPr algn="ctr">
              <a:spcAft>
                <a:spcPts val="500"/>
              </a:spcAft>
            </a:pPr>
            <a:r>
              <a:rPr lang="en-US" sz="1600" dirty="0">
                <a:solidFill>
                  <a:srgbClr val="ECBB1D"/>
                </a:solidFill>
                <a:latin typeface="Source Sans Pro Semibold"/>
                <a:cs typeface="Source Sans Pro Semibold"/>
              </a:rPr>
              <a:t>Make Better Decisions</a:t>
            </a:r>
          </a:p>
          <a:p>
            <a:pPr algn="ctr">
              <a:spcAft>
                <a:spcPts val="500"/>
              </a:spcAft>
            </a:pPr>
            <a:r>
              <a:rPr lang="en-US" sz="1400" dirty="0">
                <a:solidFill>
                  <a:schemeClr val="bg1"/>
                </a:solidFill>
                <a:latin typeface="Source Sans Pro Light"/>
                <a:cs typeface="Source Sans Pro Light"/>
              </a:rPr>
              <a:t>Guided by facts</a:t>
            </a:r>
          </a:p>
          <a:p>
            <a:pPr algn="ctr">
              <a:spcAft>
                <a:spcPts val="500"/>
              </a:spcAft>
            </a:pPr>
            <a:endParaRPr lang="en-US" sz="1400" dirty="0">
              <a:solidFill>
                <a:schemeClr val="bg1"/>
              </a:solidFill>
              <a:latin typeface="Source Sans Pro Light"/>
              <a:cs typeface="Source Sans Pro Light"/>
            </a:endParaRPr>
          </a:p>
          <a:p>
            <a:pPr algn="ctr">
              <a:spcAft>
                <a:spcPts val="500"/>
              </a:spcAft>
            </a:pPr>
            <a:endParaRPr lang="en-US" sz="1400" dirty="0">
              <a:solidFill>
                <a:schemeClr val="bg1"/>
              </a:solidFill>
              <a:latin typeface="Source Sans Pro Light"/>
              <a:cs typeface="Source Sans Pro Light"/>
            </a:endParaRPr>
          </a:p>
          <a:p>
            <a:pPr algn="ctr">
              <a:spcAft>
                <a:spcPts val="500"/>
              </a:spcAft>
            </a:pPr>
            <a:endParaRPr lang="en-US" sz="1400" dirty="0" err="1">
              <a:solidFill>
                <a:schemeClr val="bg1"/>
              </a:solidFill>
              <a:latin typeface="Source Sans Pro Light"/>
              <a:cs typeface="Source Sans Pro Light"/>
            </a:endParaRPr>
          </a:p>
        </p:txBody>
      </p:sp>
      <p:sp>
        <p:nvSpPr>
          <p:cNvPr id="41" name="TextBox 40"/>
          <p:cNvSpPr txBox="1"/>
          <p:nvPr/>
        </p:nvSpPr>
        <p:spPr>
          <a:xfrm>
            <a:off x="9622064" y="4038600"/>
            <a:ext cx="2095500" cy="1236236"/>
          </a:xfrm>
          <a:prstGeom prst="rect">
            <a:avLst/>
          </a:prstGeom>
          <a:noFill/>
        </p:spPr>
        <p:txBody>
          <a:bodyPr wrap="square" lIns="0" tIns="0" rIns="25400" bIns="0" rtlCol="0">
            <a:spAutoFit/>
          </a:bodyPr>
          <a:lstStyle/>
          <a:p>
            <a:pPr algn="ctr">
              <a:spcAft>
                <a:spcPts val="500"/>
              </a:spcAft>
            </a:pPr>
            <a:r>
              <a:rPr lang="en-US" sz="1600" dirty="0">
                <a:solidFill>
                  <a:srgbClr val="45B497"/>
                </a:solidFill>
                <a:latin typeface="Source Sans Pro Semibold"/>
                <a:cs typeface="Source Sans Pro Semibold"/>
              </a:rPr>
              <a:t>Know Your Potential</a:t>
            </a:r>
          </a:p>
          <a:p>
            <a:pPr algn="ctr">
              <a:spcAft>
                <a:spcPts val="500"/>
              </a:spcAft>
            </a:pPr>
            <a:r>
              <a:rPr lang="en-US" sz="1400" dirty="0">
                <a:solidFill>
                  <a:schemeClr val="bg1"/>
                </a:solidFill>
                <a:latin typeface="Source Sans Pro Light"/>
                <a:cs typeface="Source Sans Pro Light"/>
              </a:rPr>
              <a:t>Understand the ways you can increase the value </a:t>
            </a:r>
            <a:br>
              <a:rPr lang="en-US" sz="1400" dirty="0">
                <a:solidFill>
                  <a:schemeClr val="bg1"/>
                </a:solidFill>
                <a:latin typeface="Source Sans Pro Light"/>
                <a:cs typeface="Source Sans Pro Light"/>
              </a:rPr>
            </a:br>
            <a:r>
              <a:rPr lang="en-US" sz="1400" dirty="0">
                <a:solidFill>
                  <a:schemeClr val="bg1"/>
                </a:solidFill>
                <a:latin typeface="Source Sans Pro Light"/>
                <a:cs typeface="Source Sans Pro Light"/>
              </a:rPr>
              <a:t>of your business</a:t>
            </a:r>
          </a:p>
          <a:p>
            <a:pPr algn="ctr">
              <a:spcAft>
                <a:spcPts val="500"/>
              </a:spcAft>
            </a:pPr>
            <a:endParaRPr lang="en-US" sz="1400" dirty="0" err="1">
              <a:solidFill>
                <a:schemeClr val="bg1"/>
              </a:solidFill>
              <a:latin typeface="Source Sans Pro Light"/>
              <a:cs typeface="Source Sans Pro Light"/>
            </a:endParaRPr>
          </a:p>
        </p:txBody>
      </p:sp>
      <p:sp>
        <p:nvSpPr>
          <p:cNvPr id="30" name="Title 1"/>
          <p:cNvSpPr txBox="1">
            <a:spLocks/>
          </p:cNvSpPr>
          <p:nvPr/>
        </p:nvSpPr>
        <p:spPr>
          <a:xfrm>
            <a:off x="457202" y="312871"/>
            <a:ext cx="10286998" cy="69850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baseline="0">
                <a:solidFill>
                  <a:schemeClr val="tx1"/>
                </a:solidFill>
                <a:latin typeface="Source Sans Pro Light"/>
                <a:ea typeface="+mj-ea"/>
                <a:cs typeface="+mj-cs"/>
              </a:defRPr>
            </a:lvl1pPr>
          </a:lstStyle>
          <a:p>
            <a:pPr algn="l"/>
            <a:r>
              <a:rPr lang="en-US" sz="4400" dirty="0">
                <a:solidFill>
                  <a:srgbClr val="FFFFFF"/>
                </a:solidFill>
                <a:latin typeface="Source Sans Pro Semibold"/>
                <a:cs typeface="Source Sans Pro Semibold"/>
              </a:rPr>
              <a:t>Get the Big Picture</a:t>
            </a:r>
          </a:p>
        </p:txBody>
      </p:sp>
      <p:pic>
        <p:nvPicPr>
          <p:cNvPr id="2" name="Picture 1"/>
          <p:cNvPicPr>
            <a:picLocks noChangeAspect="1"/>
          </p:cNvPicPr>
          <p:nvPr/>
        </p:nvPicPr>
        <p:blipFill>
          <a:blip r:embed="rId3"/>
          <a:stretch>
            <a:fillRect/>
          </a:stretch>
        </p:blipFill>
        <p:spPr>
          <a:xfrm>
            <a:off x="1070972" y="2490903"/>
            <a:ext cx="849814" cy="885594"/>
          </a:xfrm>
          <a:prstGeom prst="rect">
            <a:avLst/>
          </a:prstGeom>
        </p:spPr>
      </p:pic>
      <p:pic>
        <p:nvPicPr>
          <p:cNvPr id="3" name="Picture 2"/>
          <p:cNvPicPr>
            <a:picLocks noChangeAspect="1"/>
          </p:cNvPicPr>
          <p:nvPr/>
        </p:nvPicPr>
        <p:blipFill>
          <a:blip r:embed="rId4"/>
          <a:stretch>
            <a:fillRect/>
          </a:stretch>
        </p:blipFill>
        <p:spPr>
          <a:xfrm>
            <a:off x="3362309" y="2533650"/>
            <a:ext cx="867714" cy="800100"/>
          </a:xfrm>
          <a:prstGeom prst="rect">
            <a:avLst/>
          </a:prstGeom>
        </p:spPr>
      </p:pic>
      <p:pic>
        <p:nvPicPr>
          <p:cNvPr id="5" name="Picture 4"/>
          <p:cNvPicPr>
            <a:picLocks noChangeAspect="1"/>
          </p:cNvPicPr>
          <p:nvPr/>
        </p:nvPicPr>
        <p:blipFill>
          <a:blip r:embed="rId5"/>
          <a:stretch>
            <a:fillRect/>
          </a:stretch>
        </p:blipFill>
        <p:spPr>
          <a:xfrm>
            <a:off x="5639388" y="2485706"/>
            <a:ext cx="895988" cy="895988"/>
          </a:xfrm>
          <a:prstGeom prst="rect">
            <a:avLst/>
          </a:prstGeom>
        </p:spPr>
      </p:pic>
      <p:pic>
        <p:nvPicPr>
          <p:cNvPr id="8" name="Picture 7"/>
          <p:cNvPicPr>
            <a:picLocks noChangeAspect="1"/>
          </p:cNvPicPr>
          <p:nvPr/>
        </p:nvPicPr>
        <p:blipFill>
          <a:blip r:embed="rId6"/>
          <a:stretch>
            <a:fillRect/>
          </a:stretch>
        </p:blipFill>
        <p:spPr>
          <a:xfrm>
            <a:off x="7943283" y="2448156"/>
            <a:ext cx="870631" cy="971088"/>
          </a:xfrm>
          <a:prstGeom prst="rect">
            <a:avLst/>
          </a:prstGeom>
        </p:spPr>
      </p:pic>
      <p:pic>
        <p:nvPicPr>
          <p:cNvPr id="9" name="Picture 8"/>
          <p:cNvPicPr>
            <a:picLocks noChangeAspect="1"/>
          </p:cNvPicPr>
          <p:nvPr/>
        </p:nvPicPr>
        <p:blipFill>
          <a:blip r:embed="rId7"/>
          <a:stretch>
            <a:fillRect/>
          </a:stretch>
        </p:blipFill>
        <p:spPr>
          <a:xfrm>
            <a:off x="10154557" y="2573020"/>
            <a:ext cx="1030514" cy="721360"/>
          </a:xfrm>
          <a:prstGeom prst="rect">
            <a:avLst/>
          </a:prstGeom>
        </p:spPr>
      </p:pic>
    </p:spTree>
    <p:extLst>
      <p:ext uri="{BB962C8B-B14F-4D97-AF65-F5344CB8AC3E}">
        <p14:creationId xmlns:p14="http://schemas.microsoft.com/office/powerpoint/2010/main" val="3809732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ar_lady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76200"/>
            <a:ext cx="14464736" cy="8153400"/>
          </a:xfrm>
          <a:prstGeom prst="rect">
            <a:avLst/>
          </a:prstGeom>
        </p:spPr>
      </p:pic>
      <p:sp>
        <p:nvSpPr>
          <p:cNvPr id="11" name="Rectangle 10"/>
          <p:cNvSpPr/>
          <p:nvPr/>
        </p:nvSpPr>
        <p:spPr>
          <a:xfrm>
            <a:off x="-222268" y="-609600"/>
            <a:ext cx="7385067" cy="7848600"/>
          </a:xfrm>
          <a:prstGeom prst="rect">
            <a:avLst/>
          </a:prstGeom>
          <a:solidFill>
            <a:srgbClr val="ECBB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D2E8F"/>
              </a:solidFill>
            </a:endParaRPr>
          </a:p>
        </p:txBody>
      </p:sp>
      <p:sp>
        <p:nvSpPr>
          <p:cNvPr id="13" name="Title 1"/>
          <p:cNvSpPr>
            <a:spLocks noGrp="1"/>
          </p:cNvSpPr>
          <p:nvPr>
            <p:ph type="ctrTitle"/>
          </p:nvPr>
        </p:nvSpPr>
        <p:spPr>
          <a:xfrm>
            <a:off x="411450" y="2066925"/>
            <a:ext cx="11277600" cy="2724150"/>
          </a:xfrm>
        </p:spPr>
        <p:txBody>
          <a:bodyPr anchor="t"/>
          <a:lstStyle/>
          <a:p>
            <a:pPr algn="l">
              <a:lnSpc>
                <a:spcPct val="70000"/>
              </a:lnSpc>
            </a:pPr>
            <a:r>
              <a:rPr lang="en-US" sz="8000">
                <a:solidFill>
                  <a:schemeClr val="bg1"/>
                </a:solidFill>
                <a:latin typeface="Source Sans Pro Semibold"/>
                <a:cs typeface="Source Sans Pro Semibold"/>
              </a:rPr>
              <a:t>A business </a:t>
            </a:r>
            <a:br>
              <a:rPr lang="en-US" sz="8000" dirty="0">
                <a:solidFill>
                  <a:schemeClr val="bg1"/>
                </a:solidFill>
                <a:latin typeface="Source Sans Pro Semibold"/>
                <a:cs typeface="Source Sans Pro Semibold"/>
              </a:rPr>
            </a:br>
            <a:r>
              <a:rPr lang="en-US" sz="8000" dirty="0">
                <a:solidFill>
                  <a:schemeClr val="bg1"/>
                </a:solidFill>
                <a:latin typeface="Source Sans Pro Semibold"/>
                <a:cs typeface="Source Sans Pro Semibold"/>
              </a:rPr>
              <a:t>valuation can </a:t>
            </a:r>
            <a:br>
              <a:rPr lang="en-US" sz="8000" dirty="0">
                <a:solidFill>
                  <a:schemeClr val="bg1"/>
                </a:solidFill>
                <a:latin typeface="Source Sans Pro Semibold"/>
                <a:cs typeface="Source Sans Pro Semibold"/>
              </a:rPr>
            </a:br>
            <a:r>
              <a:rPr lang="en-US" sz="8000" dirty="0">
                <a:solidFill>
                  <a:schemeClr val="bg1"/>
                </a:solidFill>
                <a:latin typeface="Source Sans Pro Semibold"/>
                <a:cs typeface="Source Sans Pro Semibold"/>
              </a:rPr>
              <a:t>put you ahead</a:t>
            </a:r>
          </a:p>
        </p:txBody>
      </p:sp>
    </p:spTree>
    <p:extLst>
      <p:ext uri="{BB962C8B-B14F-4D97-AF65-F5344CB8AC3E}">
        <p14:creationId xmlns:p14="http://schemas.microsoft.com/office/powerpoint/2010/main" val="205885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2" y="312871"/>
            <a:ext cx="10414986" cy="69850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baseline="0">
                <a:solidFill>
                  <a:schemeClr val="tx1"/>
                </a:solidFill>
                <a:latin typeface="Source Sans Pro Light"/>
                <a:ea typeface="+mj-ea"/>
                <a:cs typeface="+mj-cs"/>
              </a:defRPr>
            </a:lvl1pPr>
          </a:lstStyle>
          <a:p>
            <a:pPr algn="l"/>
            <a:r>
              <a:rPr lang="en-US" sz="4400" dirty="0">
                <a:solidFill>
                  <a:srgbClr val="FFFFFF"/>
                </a:solidFill>
                <a:latin typeface="Source Sans Pro Semibold"/>
                <a:cs typeface="Source Sans Pro Semibold"/>
              </a:rPr>
              <a:t>The Complexity Stays Where it Should</a:t>
            </a:r>
          </a:p>
        </p:txBody>
      </p:sp>
      <p:sp>
        <p:nvSpPr>
          <p:cNvPr id="15" name="Subtitle 2"/>
          <p:cNvSpPr txBox="1">
            <a:spLocks/>
          </p:cNvSpPr>
          <p:nvPr/>
        </p:nvSpPr>
        <p:spPr>
          <a:xfrm>
            <a:off x="457200" y="935171"/>
            <a:ext cx="8732519" cy="588829"/>
          </a:xfrm>
          <a:prstGeom prst="rect">
            <a:avLst/>
          </a:prstGeom>
        </p:spPr>
        <p:txBody>
          <a:bodyPr vert="horz" lIns="0" tIns="0" rIns="0" bIns="0" rtlCol="0" anchor="t" anchorCtr="0">
            <a:noAutofit/>
          </a:bodyPr>
          <a:lstStyle>
            <a:lvl1pPr marL="0" indent="0" algn="ctr" defTabSz="914400" rtl="0" eaLnBrk="1" latinLnBrk="0" hangingPunct="1">
              <a:lnSpc>
                <a:spcPct val="90000"/>
              </a:lnSpc>
              <a:spcBef>
                <a:spcPts val="1000"/>
              </a:spcBef>
              <a:buFont typeface="Arial"/>
              <a:buNone/>
              <a:defRPr sz="2400" kern="1200" baseline="0">
                <a:solidFill>
                  <a:schemeClr val="tx1"/>
                </a:solidFill>
                <a:latin typeface="Source Sans Pro Light"/>
                <a:ea typeface="+mn-ea"/>
                <a:cs typeface="+mn-cs"/>
              </a:defRPr>
            </a:lvl1pPr>
            <a:lvl2pPr marL="457200" indent="0" algn="ctr" defTabSz="914400" rtl="0" eaLnBrk="1" latinLnBrk="0" hangingPunct="1">
              <a:lnSpc>
                <a:spcPct val="90000"/>
              </a:lnSpc>
              <a:spcBef>
                <a:spcPts val="500"/>
              </a:spcBef>
              <a:buFont typeface="Arial"/>
              <a:buNone/>
              <a:defRPr sz="2000" kern="1200" baseline="0">
                <a:solidFill>
                  <a:schemeClr val="tx1"/>
                </a:solidFill>
                <a:latin typeface="Source Sans Pro Light"/>
                <a:ea typeface="+mn-ea"/>
                <a:cs typeface="+mn-cs"/>
              </a:defRPr>
            </a:lvl2pPr>
            <a:lvl3pPr marL="914400" indent="0" algn="ctr" defTabSz="914400" rtl="0" eaLnBrk="1" latinLnBrk="0" hangingPunct="1">
              <a:lnSpc>
                <a:spcPct val="90000"/>
              </a:lnSpc>
              <a:spcBef>
                <a:spcPts val="500"/>
              </a:spcBef>
              <a:buFont typeface="Arial"/>
              <a:buNone/>
              <a:defRPr sz="1800" kern="1200" baseline="0">
                <a:solidFill>
                  <a:schemeClr val="tx1"/>
                </a:solidFill>
                <a:latin typeface="Source Sans Pro Light"/>
                <a:ea typeface="+mn-ea"/>
                <a:cs typeface="+mn-cs"/>
              </a:defRPr>
            </a:lvl3pPr>
            <a:lvl4pPr marL="1371600" indent="0" algn="ctr" defTabSz="914400" rtl="0" eaLnBrk="1" latinLnBrk="0" hangingPunct="1">
              <a:lnSpc>
                <a:spcPct val="90000"/>
              </a:lnSpc>
              <a:spcBef>
                <a:spcPts val="500"/>
              </a:spcBef>
              <a:buFont typeface="Arial"/>
              <a:buNone/>
              <a:defRPr sz="1600" kern="1200" baseline="0">
                <a:solidFill>
                  <a:schemeClr val="tx1"/>
                </a:solidFill>
                <a:latin typeface="Source Sans Pro Light"/>
                <a:ea typeface="+mn-ea"/>
                <a:cs typeface="+mn-cs"/>
              </a:defRPr>
            </a:lvl4pPr>
            <a:lvl5pPr marL="1828800" indent="0" algn="ctr" defTabSz="914400" rtl="0" eaLnBrk="1" latinLnBrk="0" hangingPunct="1">
              <a:lnSpc>
                <a:spcPct val="90000"/>
              </a:lnSpc>
              <a:spcBef>
                <a:spcPts val="500"/>
              </a:spcBef>
              <a:buFont typeface="Arial"/>
              <a:buNone/>
              <a:defRPr sz="1600" kern="1200" baseline="0">
                <a:solidFill>
                  <a:schemeClr val="tx1"/>
                </a:solidFill>
                <a:latin typeface="Source Sans Pro Ligh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dirty="0">
                <a:solidFill>
                  <a:srgbClr val="45B497"/>
                </a:solidFill>
                <a:cs typeface="Source Sans Pro Light"/>
              </a:rPr>
              <a:t>… Behind the Scenes</a:t>
            </a:r>
          </a:p>
        </p:txBody>
      </p:sp>
      <p:cxnSp>
        <p:nvCxnSpPr>
          <p:cNvPr id="17" name="Straight Connector 16"/>
          <p:cNvCxnSpPr/>
          <p:nvPr/>
        </p:nvCxnSpPr>
        <p:spPr>
          <a:xfrm>
            <a:off x="0" y="3962399"/>
            <a:ext cx="12268200" cy="0"/>
          </a:xfrm>
          <a:prstGeom prst="line">
            <a:avLst/>
          </a:prstGeom>
          <a:ln w="25400">
            <a:solidFill>
              <a:srgbClr val="D6D6D6"/>
            </a:solidFill>
            <a:prstDash val="solid"/>
          </a:ln>
        </p:spPr>
        <p:style>
          <a:lnRef idx="2">
            <a:schemeClr val="accent1"/>
          </a:lnRef>
          <a:fillRef idx="0">
            <a:schemeClr val="accent1"/>
          </a:fillRef>
          <a:effectRef idx="1">
            <a:schemeClr val="accent1"/>
          </a:effectRef>
          <a:fontRef idx="minor">
            <a:schemeClr val="tx1"/>
          </a:fontRef>
        </p:style>
      </p:cxnSp>
      <p:sp>
        <p:nvSpPr>
          <p:cNvPr id="18" name="Oval 17"/>
          <p:cNvSpPr>
            <a:spLocks noChangeAspect="1"/>
          </p:cNvSpPr>
          <p:nvPr/>
        </p:nvSpPr>
        <p:spPr>
          <a:xfrm>
            <a:off x="457200" y="3803649"/>
            <a:ext cx="317500" cy="317500"/>
          </a:xfrm>
          <a:prstGeom prst="ellipse">
            <a:avLst/>
          </a:prstGeom>
          <a:solidFill>
            <a:srgbClr val="ED2D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9" name="Oval 18"/>
          <p:cNvSpPr>
            <a:spLocks noChangeAspect="1"/>
          </p:cNvSpPr>
          <p:nvPr/>
        </p:nvSpPr>
        <p:spPr>
          <a:xfrm>
            <a:off x="1015512" y="3892549"/>
            <a:ext cx="152400" cy="152400"/>
          </a:xfrm>
          <a:prstGeom prst="ellipse">
            <a:avLst/>
          </a:prstGeom>
          <a:solidFill>
            <a:srgbClr val="212121"/>
          </a:solidFill>
          <a:ln w="25400">
            <a:solidFill>
              <a:srgbClr val="D6D6D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0" name="Oval 19"/>
          <p:cNvSpPr>
            <a:spLocks noChangeAspect="1"/>
          </p:cNvSpPr>
          <p:nvPr/>
        </p:nvSpPr>
        <p:spPr>
          <a:xfrm>
            <a:off x="1408724" y="3892549"/>
            <a:ext cx="152400" cy="152400"/>
          </a:xfrm>
          <a:prstGeom prst="ellipse">
            <a:avLst/>
          </a:prstGeom>
          <a:solidFill>
            <a:srgbClr val="212121"/>
          </a:solidFill>
          <a:ln w="25400">
            <a:solidFill>
              <a:srgbClr val="D6D6D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1" name="Oval 20"/>
          <p:cNvSpPr>
            <a:spLocks noChangeAspect="1"/>
          </p:cNvSpPr>
          <p:nvPr/>
        </p:nvSpPr>
        <p:spPr>
          <a:xfrm>
            <a:off x="1801936" y="3892549"/>
            <a:ext cx="152400" cy="152400"/>
          </a:xfrm>
          <a:prstGeom prst="ellipse">
            <a:avLst/>
          </a:prstGeom>
          <a:solidFill>
            <a:srgbClr val="212121"/>
          </a:solidFill>
          <a:ln w="25400">
            <a:solidFill>
              <a:srgbClr val="D6D6D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2" name="Oval 21"/>
          <p:cNvSpPr>
            <a:spLocks noChangeAspect="1"/>
          </p:cNvSpPr>
          <p:nvPr/>
        </p:nvSpPr>
        <p:spPr>
          <a:xfrm>
            <a:off x="2195148" y="3892549"/>
            <a:ext cx="152400" cy="152400"/>
          </a:xfrm>
          <a:prstGeom prst="ellipse">
            <a:avLst/>
          </a:prstGeom>
          <a:solidFill>
            <a:srgbClr val="212121"/>
          </a:solidFill>
          <a:ln w="25400">
            <a:solidFill>
              <a:srgbClr val="D6D6D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3" name="Oval 22"/>
          <p:cNvSpPr>
            <a:spLocks noChangeAspect="1"/>
          </p:cNvSpPr>
          <p:nvPr/>
        </p:nvSpPr>
        <p:spPr>
          <a:xfrm>
            <a:off x="2588360" y="3803649"/>
            <a:ext cx="317500" cy="317500"/>
          </a:xfrm>
          <a:prstGeom prst="ellipse">
            <a:avLst/>
          </a:prstGeom>
          <a:solidFill>
            <a:srgbClr val="EF873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4" name="Oval 23"/>
          <p:cNvSpPr>
            <a:spLocks noChangeAspect="1"/>
          </p:cNvSpPr>
          <p:nvPr/>
        </p:nvSpPr>
        <p:spPr>
          <a:xfrm>
            <a:off x="3146672" y="3892549"/>
            <a:ext cx="152400" cy="152400"/>
          </a:xfrm>
          <a:prstGeom prst="ellipse">
            <a:avLst/>
          </a:prstGeom>
          <a:solidFill>
            <a:srgbClr val="212121"/>
          </a:solidFill>
          <a:ln w="25400">
            <a:solidFill>
              <a:srgbClr val="D6D6D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5" name="Oval 24"/>
          <p:cNvSpPr>
            <a:spLocks noChangeAspect="1"/>
          </p:cNvSpPr>
          <p:nvPr/>
        </p:nvSpPr>
        <p:spPr>
          <a:xfrm>
            <a:off x="3539884" y="3892549"/>
            <a:ext cx="152400" cy="152400"/>
          </a:xfrm>
          <a:prstGeom prst="ellipse">
            <a:avLst/>
          </a:prstGeom>
          <a:solidFill>
            <a:srgbClr val="212121"/>
          </a:solidFill>
          <a:ln w="25400">
            <a:solidFill>
              <a:srgbClr val="D6D6D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6" name="Oval 25"/>
          <p:cNvSpPr>
            <a:spLocks noChangeAspect="1"/>
          </p:cNvSpPr>
          <p:nvPr/>
        </p:nvSpPr>
        <p:spPr>
          <a:xfrm>
            <a:off x="3933096" y="3892549"/>
            <a:ext cx="152400" cy="152400"/>
          </a:xfrm>
          <a:prstGeom prst="ellipse">
            <a:avLst/>
          </a:prstGeom>
          <a:solidFill>
            <a:srgbClr val="212121"/>
          </a:solidFill>
          <a:ln w="25400">
            <a:solidFill>
              <a:srgbClr val="D6D6D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7" name="Oval 26"/>
          <p:cNvSpPr>
            <a:spLocks noChangeAspect="1"/>
          </p:cNvSpPr>
          <p:nvPr/>
        </p:nvSpPr>
        <p:spPr>
          <a:xfrm>
            <a:off x="4326308" y="3892549"/>
            <a:ext cx="152400" cy="152400"/>
          </a:xfrm>
          <a:prstGeom prst="ellipse">
            <a:avLst/>
          </a:prstGeom>
          <a:solidFill>
            <a:srgbClr val="212121"/>
          </a:solidFill>
          <a:ln w="25400">
            <a:solidFill>
              <a:srgbClr val="D6D6D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8" name="Oval 27"/>
          <p:cNvSpPr>
            <a:spLocks noChangeAspect="1"/>
          </p:cNvSpPr>
          <p:nvPr/>
        </p:nvSpPr>
        <p:spPr>
          <a:xfrm>
            <a:off x="4719520" y="3803649"/>
            <a:ext cx="317500" cy="317500"/>
          </a:xfrm>
          <a:prstGeom prst="ellipse">
            <a:avLst/>
          </a:prstGeom>
          <a:solidFill>
            <a:srgbClr val="ECBB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9" name="Oval 28"/>
          <p:cNvSpPr>
            <a:spLocks noChangeAspect="1"/>
          </p:cNvSpPr>
          <p:nvPr/>
        </p:nvSpPr>
        <p:spPr>
          <a:xfrm>
            <a:off x="5277832" y="3892549"/>
            <a:ext cx="152400" cy="152400"/>
          </a:xfrm>
          <a:prstGeom prst="ellipse">
            <a:avLst/>
          </a:prstGeom>
          <a:solidFill>
            <a:srgbClr val="212121"/>
          </a:solidFill>
          <a:ln w="25400">
            <a:solidFill>
              <a:srgbClr val="D6D6D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30" name="Oval 29"/>
          <p:cNvSpPr>
            <a:spLocks noChangeAspect="1"/>
          </p:cNvSpPr>
          <p:nvPr/>
        </p:nvSpPr>
        <p:spPr>
          <a:xfrm>
            <a:off x="5671044" y="3892549"/>
            <a:ext cx="152400" cy="152400"/>
          </a:xfrm>
          <a:prstGeom prst="ellipse">
            <a:avLst/>
          </a:prstGeom>
          <a:solidFill>
            <a:srgbClr val="212121"/>
          </a:solidFill>
          <a:ln w="25400">
            <a:solidFill>
              <a:srgbClr val="D6D6D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31" name="Oval 30"/>
          <p:cNvSpPr>
            <a:spLocks noChangeAspect="1"/>
          </p:cNvSpPr>
          <p:nvPr/>
        </p:nvSpPr>
        <p:spPr>
          <a:xfrm>
            <a:off x="6064256" y="3892549"/>
            <a:ext cx="152400" cy="152400"/>
          </a:xfrm>
          <a:prstGeom prst="ellipse">
            <a:avLst/>
          </a:prstGeom>
          <a:solidFill>
            <a:srgbClr val="212121"/>
          </a:solidFill>
          <a:ln w="25400">
            <a:solidFill>
              <a:srgbClr val="D6D6D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32" name="Oval 31"/>
          <p:cNvSpPr>
            <a:spLocks noChangeAspect="1"/>
          </p:cNvSpPr>
          <p:nvPr/>
        </p:nvSpPr>
        <p:spPr>
          <a:xfrm>
            <a:off x="6457468" y="3892549"/>
            <a:ext cx="152400" cy="152400"/>
          </a:xfrm>
          <a:prstGeom prst="ellipse">
            <a:avLst/>
          </a:prstGeom>
          <a:solidFill>
            <a:srgbClr val="212121"/>
          </a:solidFill>
          <a:ln w="25400">
            <a:solidFill>
              <a:srgbClr val="D6D6D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33" name="Oval 32"/>
          <p:cNvSpPr>
            <a:spLocks noChangeAspect="1"/>
          </p:cNvSpPr>
          <p:nvPr/>
        </p:nvSpPr>
        <p:spPr>
          <a:xfrm>
            <a:off x="6850680" y="3892549"/>
            <a:ext cx="152400" cy="152400"/>
          </a:xfrm>
          <a:prstGeom prst="ellipse">
            <a:avLst/>
          </a:prstGeom>
          <a:solidFill>
            <a:srgbClr val="212121"/>
          </a:solidFill>
          <a:ln w="25400">
            <a:solidFill>
              <a:srgbClr val="D6D6D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34" name="Oval 33"/>
          <p:cNvSpPr>
            <a:spLocks noChangeAspect="1"/>
          </p:cNvSpPr>
          <p:nvPr/>
        </p:nvSpPr>
        <p:spPr>
          <a:xfrm>
            <a:off x="7243892" y="3803649"/>
            <a:ext cx="317500" cy="317500"/>
          </a:xfrm>
          <a:prstGeom prst="ellipse">
            <a:avLst/>
          </a:prstGeom>
          <a:solidFill>
            <a:srgbClr val="A0C7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35" name="Oval 34"/>
          <p:cNvSpPr>
            <a:spLocks noChangeAspect="1"/>
          </p:cNvSpPr>
          <p:nvPr/>
        </p:nvSpPr>
        <p:spPr>
          <a:xfrm>
            <a:off x="7802204" y="3892549"/>
            <a:ext cx="152400" cy="152400"/>
          </a:xfrm>
          <a:prstGeom prst="ellipse">
            <a:avLst/>
          </a:prstGeom>
          <a:solidFill>
            <a:srgbClr val="212121"/>
          </a:solidFill>
          <a:ln w="25400">
            <a:solidFill>
              <a:srgbClr val="D6D6D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36" name="Oval 35"/>
          <p:cNvSpPr>
            <a:spLocks noChangeAspect="1"/>
          </p:cNvSpPr>
          <p:nvPr/>
        </p:nvSpPr>
        <p:spPr>
          <a:xfrm>
            <a:off x="8195416" y="3892549"/>
            <a:ext cx="152400" cy="152400"/>
          </a:xfrm>
          <a:prstGeom prst="ellipse">
            <a:avLst/>
          </a:prstGeom>
          <a:solidFill>
            <a:srgbClr val="212121"/>
          </a:solidFill>
          <a:ln w="25400">
            <a:solidFill>
              <a:srgbClr val="D6D6D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37" name="Oval 36"/>
          <p:cNvSpPr>
            <a:spLocks noChangeAspect="1"/>
          </p:cNvSpPr>
          <p:nvPr/>
        </p:nvSpPr>
        <p:spPr>
          <a:xfrm>
            <a:off x="8588628" y="3892549"/>
            <a:ext cx="152400" cy="152400"/>
          </a:xfrm>
          <a:prstGeom prst="ellipse">
            <a:avLst/>
          </a:prstGeom>
          <a:solidFill>
            <a:srgbClr val="212121"/>
          </a:solidFill>
          <a:ln w="25400">
            <a:solidFill>
              <a:srgbClr val="D6D6D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38" name="Oval 37"/>
          <p:cNvSpPr>
            <a:spLocks noChangeAspect="1"/>
          </p:cNvSpPr>
          <p:nvPr/>
        </p:nvSpPr>
        <p:spPr>
          <a:xfrm>
            <a:off x="8981840" y="3892549"/>
            <a:ext cx="152400" cy="152400"/>
          </a:xfrm>
          <a:prstGeom prst="ellipse">
            <a:avLst/>
          </a:prstGeom>
          <a:solidFill>
            <a:srgbClr val="212121"/>
          </a:solidFill>
          <a:ln w="25400">
            <a:solidFill>
              <a:srgbClr val="D6D6D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39" name="Oval 38"/>
          <p:cNvSpPr>
            <a:spLocks noChangeAspect="1"/>
          </p:cNvSpPr>
          <p:nvPr/>
        </p:nvSpPr>
        <p:spPr>
          <a:xfrm>
            <a:off x="9375052" y="3803649"/>
            <a:ext cx="317500" cy="317500"/>
          </a:xfrm>
          <a:prstGeom prst="ellipse">
            <a:avLst/>
          </a:prstGeom>
          <a:solidFill>
            <a:srgbClr val="45B49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40" name="Oval 39"/>
          <p:cNvSpPr>
            <a:spLocks noChangeAspect="1"/>
          </p:cNvSpPr>
          <p:nvPr/>
        </p:nvSpPr>
        <p:spPr>
          <a:xfrm>
            <a:off x="9933364" y="3892549"/>
            <a:ext cx="152400" cy="152400"/>
          </a:xfrm>
          <a:prstGeom prst="ellipse">
            <a:avLst/>
          </a:prstGeom>
          <a:solidFill>
            <a:srgbClr val="212121"/>
          </a:solidFill>
          <a:ln w="25400">
            <a:solidFill>
              <a:srgbClr val="D6D6D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41" name="Oval 40"/>
          <p:cNvSpPr>
            <a:spLocks noChangeAspect="1"/>
          </p:cNvSpPr>
          <p:nvPr/>
        </p:nvSpPr>
        <p:spPr>
          <a:xfrm>
            <a:off x="10326576" y="3892549"/>
            <a:ext cx="152400" cy="152400"/>
          </a:xfrm>
          <a:prstGeom prst="ellipse">
            <a:avLst/>
          </a:prstGeom>
          <a:solidFill>
            <a:srgbClr val="212121"/>
          </a:solidFill>
          <a:ln w="25400">
            <a:solidFill>
              <a:srgbClr val="D6D6D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42" name="Oval 41"/>
          <p:cNvSpPr>
            <a:spLocks noChangeAspect="1"/>
          </p:cNvSpPr>
          <p:nvPr/>
        </p:nvSpPr>
        <p:spPr>
          <a:xfrm>
            <a:off x="10719788" y="3892549"/>
            <a:ext cx="152400" cy="152400"/>
          </a:xfrm>
          <a:prstGeom prst="ellipse">
            <a:avLst/>
          </a:prstGeom>
          <a:solidFill>
            <a:srgbClr val="212121"/>
          </a:solidFill>
          <a:ln w="25400">
            <a:solidFill>
              <a:srgbClr val="D6D6D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43" name="Oval 42"/>
          <p:cNvSpPr>
            <a:spLocks noChangeAspect="1"/>
          </p:cNvSpPr>
          <p:nvPr/>
        </p:nvSpPr>
        <p:spPr>
          <a:xfrm>
            <a:off x="11113000" y="3892549"/>
            <a:ext cx="152400" cy="152400"/>
          </a:xfrm>
          <a:prstGeom prst="ellipse">
            <a:avLst/>
          </a:prstGeom>
          <a:solidFill>
            <a:srgbClr val="212121"/>
          </a:solidFill>
          <a:ln w="25400">
            <a:solidFill>
              <a:srgbClr val="D6D6D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44" name="Oval 43"/>
          <p:cNvSpPr>
            <a:spLocks noChangeAspect="1"/>
          </p:cNvSpPr>
          <p:nvPr/>
        </p:nvSpPr>
        <p:spPr>
          <a:xfrm>
            <a:off x="11506200" y="3803649"/>
            <a:ext cx="317500" cy="317500"/>
          </a:xfrm>
          <a:prstGeom prst="ellipse">
            <a:avLst/>
          </a:prstGeom>
          <a:solidFill>
            <a:srgbClr val="4AA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3" name="Block Arc 2"/>
          <p:cNvSpPr/>
          <p:nvPr/>
        </p:nvSpPr>
        <p:spPr>
          <a:xfrm>
            <a:off x="1128348" y="2895599"/>
            <a:ext cx="1614852" cy="1517650"/>
          </a:xfrm>
          <a:prstGeom prst="blockArc">
            <a:avLst>
              <a:gd name="adj1" fmla="val 10800000"/>
              <a:gd name="adj2" fmla="val 21558079"/>
              <a:gd name="adj3" fmla="val 1511"/>
            </a:avLst>
          </a:prstGeom>
          <a:solidFill>
            <a:srgbClr val="D6D6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5" name="Block Arc 44"/>
          <p:cNvSpPr/>
          <p:nvPr/>
        </p:nvSpPr>
        <p:spPr>
          <a:xfrm>
            <a:off x="1899632" y="2895599"/>
            <a:ext cx="1792652" cy="1517650"/>
          </a:xfrm>
          <a:prstGeom prst="blockArc">
            <a:avLst>
              <a:gd name="adj1" fmla="val 10800000"/>
              <a:gd name="adj2" fmla="val 21558079"/>
              <a:gd name="adj3" fmla="val 1511"/>
            </a:avLst>
          </a:prstGeom>
          <a:solidFill>
            <a:srgbClr val="A0C7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6" name="Block Arc 45"/>
          <p:cNvSpPr/>
          <p:nvPr/>
        </p:nvSpPr>
        <p:spPr>
          <a:xfrm rot="10800000">
            <a:off x="3962401" y="3435349"/>
            <a:ext cx="1793140" cy="1517650"/>
          </a:xfrm>
          <a:prstGeom prst="blockArc">
            <a:avLst>
              <a:gd name="adj1" fmla="val 10800000"/>
              <a:gd name="adj2" fmla="val 21558079"/>
              <a:gd name="adj3" fmla="val 1511"/>
            </a:avLst>
          </a:prstGeom>
          <a:solidFill>
            <a:srgbClr val="EF873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7" name="Block Arc 46"/>
          <p:cNvSpPr/>
          <p:nvPr/>
        </p:nvSpPr>
        <p:spPr>
          <a:xfrm>
            <a:off x="5378450" y="2895599"/>
            <a:ext cx="1530350" cy="1517650"/>
          </a:xfrm>
          <a:prstGeom prst="blockArc">
            <a:avLst>
              <a:gd name="adj1" fmla="val 10800000"/>
              <a:gd name="adj2" fmla="val 21558079"/>
              <a:gd name="adj3" fmla="val 1511"/>
            </a:avLst>
          </a:prstGeom>
          <a:solidFill>
            <a:srgbClr val="45B49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8" name="Block Arc 47"/>
          <p:cNvSpPr/>
          <p:nvPr/>
        </p:nvSpPr>
        <p:spPr>
          <a:xfrm>
            <a:off x="7397067" y="2895599"/>
            <a:ext cx="1792652" cy="1517650"/>
          </a:xfrm>
          <a:prstGeom prst="blockArc">
            <a:avLst>
              <a:gd name="adj1" fmla="val 10800000"/>
              <a:gd name="adj2" fmla="val 21558079"/>
              <a:gd name="adj3" fmla="val 1511"/>
            </a:avLst>
          </a:prstGeom>
          <a:solidFill>
            <a:srgbClr val="ECBB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9" name="Block Arc 48"/>
          <p:cNvSpPr/>
          <p:nvPr/>
        </p:nvSpPr>
        <p:spPr>
          <a:xfrm rot="10800000">
            <a:off x="8208116" y="3435349"/>
            <a:ext cx="1793140" cy="1517650"/>
          </a:xfrm>
          <a:prstGeom prst="blockArc">
            <a:avLst>
              <a:gd name="adj1" fmla="val 10800000"/>
              <a:gd name="adj2" fmla="val 21558079"/>
              <a:gd name="adj3" fmla="val 1511"/>
            </a:avLst>
          </a:prstGeom>
          <a:solidFill>
            <a:srgbClr val="D6D6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0" name="Block Arc 49"/>
          <p:cNvSpPr/>
          <p:nvPr/>
        </p:nvSpPr>
        <p:spPr>
          <a:xfrm rot="10800000">
            <a:off x="1505932" y="2590799"/>
            <a:ext cx="7235096" cy="3581400"/>
          </a:xfrm>
          <a:prstGeom prst="blockArc">
            <a:avLst>
              <a:gd name="adj1" fmla="val 10800000"/>
              <a:gd name="adj2" fmla="val 21562476"/>
              <a:gd name="adj3" fmla="val 685"/>
            </a:avLst>
          </a:prstGeom>
          <a:solidFill>
            <a:srgbClr val="ED2C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1" name="Block Arc 50"/>
          <p:cNvSpPr/>
          <p:nvPr/>
        </p:nvSpPr>
        <p:spPr>
          <a:xfrm>
            <a:off x="3204304" y="1828799"/>
            <a:ext cx="7235096" cy="3581400"/>
          </a:xfrm>
          <a:prstGeom prst="blockArc">
            <a:avLst>
              <a:gd name="adj1" fmla="val 10800000"/>
              <a:gd name="adj2" fmla="val 21562476"/>
              <a:gd name="adj3" fmla="val 685"/>
            </a:avLst>
          </a:prstGeom>
          <a:solidFill>
            <a:srgbClr val="4AA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34990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01_Theme01">
    <a:dk1>
      <a:srgbClr val="262626"/>
    </a:dk1>
    <a:lt1>
      <a:srgbClr val="FFFFFF"/>
    </a:lt1>
    <a:dk2>
      <a:srgbClr val="262626"/>
    </a:dk2>
    <a:lt2>
      <a:srgbClr val="FFFFFF"/>
    </a:lt2>
    <a:accent1>
      <a:srgbClr val="176490"/>
    </a:accent1>
    <a:accent2>
      <a:srgbClr val="0187AC"/>
    </a:accent2>
    <a:accent3>
      <a:srgbClr val="1AA4BE"/>
    </a:accent3>
    <a:accent4>
      <a:srgbClr val="52C3CB"/>
    </a:accent4>
    <a:accent5>
      <a:srgbClr val="42BDC6"/>
    </a:accent5>
    <a:accent6>
      <a:srgbClr val="168EA6"/>
    </a:accent6>
    <a:hlink>
      <a:srgbClr val="FFFFFF"/>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01_Theme01">
    <a:dk1>
      <a:srgbClr val="262626"/>
    </a:dk1>
    <a:lt1>
      <a:srgbClr val="FFFFFF"/>
    </a:lt1>
    <a:dk2>
      <a:srgbClr val="262626"/>
    </a:dk2>
    <a:lt2>
      <a:srgbClr val="FFFFFF"/>
    </a:lt2>
    <a:accent1>
      <a:srgbClr val="176490"/>
    </a:accent1>
    <a:accent2>
      <a:srgbClr val="0187AC"/>
    </a:accent2>
    <a:accent3>
      <a:srgbClr val="1AA4BE"/>
    </a:accent3>
    <a:accent4>
      <a:srgbClr val="52C3CB"/>
    </a:accent4>
    <a:accent5>
      <a:srgbClr val="42BDC6"/>
    </a:accent5>
    <a:accent6>
      <a:srgbClr val="168EA6"/>
    </a:accent6>
    <a:hlink>
      <a:srgbClr val="FFFFFF"/>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17117</TotalTime>
  <Words>750</Words>
  <Application>Microsoft Office PowerPoint</Application>
  <PresentationFormat>Widescreen</PresentationFormat>
  <Paragraphs>103</Paragraphs>
  <Slides>21</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Georgia</vt:lpstr>
      <vt:lpstr>Source Sans Pro</vt:lpstr>
      <vt:lpstr>Source Sans Pro Light</vt:lpstr>
      <vt:lpstr>Source Sans Pro Semibold</vt:lpstr>
      <vt:lpstr>Office Theme</vt:lpstr>
      <vt:lpstr>Custom Design</vt:lpstr>
      <vt:lpstr>PowerPoint Presentation</vt:lpstr>
      <vt:lpstr>PowerPoint Presentation</vt:lpstr>
      <vt:lpstr>PowerPoint Presentation</vt:lpstr>
      <vt:lpstr>PowerPoint Presentation</vt:lpstr>
      <vt:lpstr>BUSINESS VALUATION</vt:lpstr>
      <vt:lpstr>When is  the right time  to know?</vt:lpstr>
      <vt:lpstr>PowerPoint Presentation</vt:lpstr>
      <vt:lpstr>A business  valuation can  put you ahead</vt:lpstr>
      <vt:lpstr>PowerPoint Presentation</vt:lpstr>
      <vt:lpstr>PowerPoint Presentation</vt:lpstr>
      <vt:lpstr>Let us generate a business valuation to give your client  the facts they need to make sound financial decisions.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the cost for my client?</vt:lpstr>
      <vt:lpstr>PowerPoint Presentation</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7 IDENTIFIERS OF A HIGH-INTENT CONSUMER</dc:title>
  <dc:creator>Sue Krause</dc:creator>
  <cp:lastModifiedBy>AAEPC .</cp:lastModifiedBy>
  <cp:revision>232</cp:revision>
  <cp:lastPrinted>2025-07-31T02:09:24Z</cp:lastPrinted>
  <dcterms:created xsi:type="dcterms:W3CDTF">2016-08-04T17:21:12Z</dcterms:created>
  <dcterms:modified xsi:type="dcterms:W3CDTF">2025-08-04T15:23:31Z</dcterms:modified>
</cp:coreProperties>
</file>