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3" r:id="rId2"/>
    <p:sldId id="293" r:id="rId3"/>
    <p:sldId id="294" r:id="rId4"/>
    <p:sldId id="296" r:id="rId5"/>
    <p:sldId id="297" r:id="rId6"/>
    <p:sldId id="295" r:id="rId7"/>
    <p:sldId id="308" r:id="rId8"/>
    <p:sldId id="306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551D2B"/>
    <a:srgbClr val="45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72"/>
    <p:restoredTop sz="94674"/>
  </p:normalViewPr>
  <p:slideViewPr>
    <p:cSldViewPr snapToGrid="0" snapToObjects="1">
      <p:cViewPr varScale="1">
        <p:scale>
          <a:sx n="80" d="100"/>
          <a:sy n="80" d="100"/>
        </p:scale>
        <p:origin x="48" y="28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57B3CBCC-B88B-344F-9BEE-657F2508996C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1F58F298-46C5-1D43-8CA2-359C6FE5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88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F9F3-CEF8-A14F-BD38-4C07D6DB7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0AB38-36FA-4446-91FE-5B98FD906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E852-16EB-4E47-BD64-43F73E31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E3B2B-6C3C-D54A-9C64-ECE4654E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0D89B-DBE7-B949-8F53-D09554D8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8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5794-CD35-0D41-94A7-45C9890A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91BAAD-0DD7-B04B-9010-E1A10C80D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F6695-1944-7942-94EF-07F34C1B0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66D0-95B8-024B-92E6-E1655CEA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2C81A-D20C-3C4B-ABC0-CCCF944D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D351B7-FAA0-654E-8313-889D65A5B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518D9-FA61-1440-997D-B5C67F3CA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35999-7F3A-A94C-91E6-CC22F946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B646-BACB-0543-AD8B-47AF6324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BF80-D771-0947-AA2C-2E0D9D65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5B5E4-AFDD-8B4D-A466-6847D0AC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1D382-00EA-B544-AAC7-0DE14069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D8341-64E0-4941-98AE-C29557BC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C0DBA-799A-5A4F-B187-3413650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52A2-0E32-AA48-A748-EA0DF98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4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9257-DE73-764A-B708-14D4AC49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AE525-C3AE-2944-8F3C-3138EC4A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8620E-9615-BE44-9F8E-EEA37022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6AEB-2F5C-FC40-AB46-9F91E02D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2D6F8-6D94-6D46-A49F-7D4B931B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6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6014-8816-8745-A55F-9530842F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9EB6E-ED97-424A-9A1A-31E8180E9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6E357-1AB4-6341-9A68-CB68337C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455FB-F251-2746-96F1-9DF3A72A9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2B5B6-1684-9342-A352-3E88BFF5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3F2E8-6F31-A840-AF95-A9071B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1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BC1B-7B8E-3A4A-AEFB-73AB5A28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BC59-32EC-5144-A031-F854DC22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7406A-4AB7-B64D-B4DE-16CED3959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1F4807-A719-9B44-A55F-052C7B907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7B5F9-BA93-A24A-AAFC-5B50E3E49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8EE85-29F1-4B4E-A89F-E16BB63E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3CDC2-4062-8840-BAA0-8A9E0185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994AE-2650-2348-85E5-88596A2C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4DF8-E6D6-E043-A1E0-6331E5484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1B9235-5B4C-F541-9419-80F991F7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9F00B-C4F0-3746-8CC5-72DCBEBE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4444E-5D40-8242-A530-74EDC79F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463ACF-18EB-C346-A258-4A00A6431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1E010C-4A39-7A4A-B01B-AA8A0BB2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FFC54-871F-8646-93BA-592883D6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5A86-CCB6-5147-AA22-7E9CA75A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FA783-20AC-2449-A3B7-D503AC15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B61B8-9DC0-B44A-A87A-76B8BE0D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45E9C-71FE-EF4C-B324-37EFD975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58BCE-7375-5E45-B5F3-36E7EC3C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34CF5-0B7D-3549-97B2-7B18770C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374B-D8FB-C841-AB5D-CC292326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4AFA74-387B-D04A-B3E4-843A0E139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A3FFF-87D5-8C41-ACB4-D994EA46A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C1BC2-8359-B64A-9083-E6830E46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13790-C045-C74B-B600-D0D04D2D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00E7F-EE7A-BB43-BA91-460F5A5F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0B504-ADA7-854B-A243-3D16076C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AB9F3-0F2E-E748-BE12-52EA6B96C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6B79C-1D47-EA47-AA02-620F027B5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71DD-1018-0149-BAA7-299A65A7AEF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2634E-E15F-5149-9204-97B756E53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B7A47-1A3E-4A48-921A-165E474DD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C1F05-961F-8C47-B918-F8C45B064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9314" y="2770093"/>
            <a:ext cx="8563215" cy="17242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Amarillo Area Estate Planning Council</a:t>
            </a:r>
            <a:br>
              <a:rPr lang="en-US" sz="4000" b="1" dirty="0"/>
            </a:br>
            <a:r>
              <a:rPr lang="en-US" sz="4000" b="1" dirty="0"/>
              <a:t>33</a:t>
            </a:r>
            <a:r>
              <a:rPr lang="en-US" sz="4000" b="1" baseline="30000" dirty="0"/>
              <a:t>rd</a:t>
            </a:r>
            <a:r>
              <a:rPr lang="en-US" sz="4000" b="1" dirty="0"/>
              <a:t> Annual Spring Institute</a:t>
            </a:r>
            <a:br>
              <a:rPr lang="en-US" sz="4000" b="1" dirty="0"/>
            </a:br>
            <a:r>
              <a:rPr lang="en-US" sz="4000" b="1" dirty="0"/>
              <a:t>May 7,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757" y="5363544"/>
            <a:ext cx="4365114" cy="8596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89314" y="356346"/>
            <a:ext cx="9000245" cy="20178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 Texas A&amp;M University Foundation</a:t>
            </a:r>
          </a:p>
          <a:p>
            <a:r>
              <a:rPr lang="en-US" sz="66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Endowment Program</a:t>
            </a:r>
          </a:p>
        </p:txBody>
      </p:sp>
    </p:spTree>
    <p:extLst>
      <p:ext uri="{BB962C8B-B14F-4D97-AF65-F5344CB8AC3E}">
        <p14:creationId xmlns:p14="http://schemas.microsoft.com/office/powerpoint/2010/main" val="98565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7572" y="-96937"/>
            <a:ext cx="12587144" cy="70518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510" y="2584585"/>
            <a:ext cx="8566506" cy="168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4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748" y="257086"/>
            <a:ext cx="9231675" cy="8882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551D2B"/>
                </a:solidFill>
              </a:rPr>
              <a:t>What is the value of establishing an endowment?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830" y="1483366"/>
            <a:ext cx="8643848" cy="3977641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Endowments are a critical mechanism to </a:t>
            </a:r>
            <a:r>
              <a:rPr lang="en-US" sz="2400" b="1" dirty="0">
                <a:solidFill>
                  <a:srgbClr val="551D2B"/>
                </a:solidFill>
              </a:rPr>
              <a:t>provide sustainability</a:t>
            </a:r>
            <a:r>
              <a:rPr lang="en-US" sz="2400" dirty="0"/>
              <a:t> for students, faculty, programs, and research. 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Endowments provide </a:t>
            </a:r>
            <a:r>
              <a:rPr lang="en-US" sz="2400" b="1" dirty="0">
                <a:solidFill>
                  <a:srgbClr val="551D2B"/>
                </a:solidFill>
              </a:rPr>
              <a:t>perpetual funding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551D2B"/>
                </a:solidFill>
              </a:rPr>
              <a:t>preserves the donor’s original intent</a:t>
            </a:r>
            <a:r>
              <a:rPr lang="en-US" sz="2400" b="1" dirty="0"/>
              <a:t>. </a:t>
            </a:r>
            <a:r>
              <a:rPr lang="en-US" sz="2400" dirty="0"/>
              <a:t>The donor’s intent is documented in the gift instrument.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Endowments are </a:t>
            </a:r>
            <a:r>
              <a:rPr lang="en-US" sz="2400" b="1" dirty="0">
                <a:solidFill>
                  <a:srgbClr val="551D2B"/>
                </a:solidFill>
              </a:rPr>
              <a:t>named</a:t>
            </a:r>
            <a:r>
              <a:rPr lang="en-US" sz="2400" dirty="0"/>
              <a:t> for the donor or honoree and have a </a:t>
            </a:r>
            <a:r>
              <a:rPr lang="en-US" sz="2400" b="1" dirty="0">
                <a:solidFill>
                  <a:srgbClr val="551D2B"/>
                </a:solidFill>
              </a:rPr>
              <a:t>lasting impact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551D2B"/>
                </a:solidFill>
              </a:rPr>
              <a:t>legacy</a:t>
            </a:r>
            <a:r>
              <a:rPr lang="en-US" sz="2400" dirty="0"/>
              <a:t>. The donor or designee receives </a:t>
            </a:r>
            <a:r>
              <a:rPr lang="en-US" sz="2400" b="1" dirty="0">
                <a:solidFill>
                  <a:srgbClr val="551D2B"/>
                </a:solidFill>
              </a:rPr>
              <a:t>annual endowment reports.</a:t>
            </a:r>
          </a:p>
          <a:p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An endowment can also accept </a:t>
            </a:r>
            <a:r>
              <a:rPr lang="en-US" sz="2400" b="1" dirty="0">
                <a:solidFill>
                  <a:srgbClr val="551D2B"/>
                </a:solidFill>
              </a:rPr>
              <a:t>additional contributions </a:t>
            </a:r>
            <a:r>
              <a:rPr lang="en-US" sz="2400" dirty="0"/>
              <a:t>from other donors and supporters.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728" y="-53748"/>
            <a:ext cx="1590367" cy="7051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6189435"/>
            <a:ext cx="2152077" cy="2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4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45" y="1138335"/>
            <a:ext cx="2260123" cy="42964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751" y="1138335"/>
            <a:ext cx="2265982" cy="43076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935" y="1156557"/>
            <a:ext cx="2256397" cy="42894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665" y="1156557"/>
            <a:ext cx="2260125" cy="42964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45" y="6336714"/>
            <a:ext cx="2152077" cy="2945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2523" y="56170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382" y="992778"/>
            <a:ext cx="5352007" cy="64008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551D2B"/>
                </a:solidFill>
              </a:rPr>
              <a:t>What is an endowment?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2382" y="2017569"/>
            <a:ext cx="9842334" cy="41588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Endowments are established by making a gift that is then invested. This initial gift is often referred to as the </a:t>
            </a:r>
            <a:r>
              <a:rPr lang="en-US" sz="2400" b="1" dirty="0">
                <a:solidFill>
                  <a:srgbClr val="450012"/>
                </a:solidFill>
              </a:rPr>
              <a:t>principal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rgbClr val="450012"/>
                </a:solidFill>
              </a:rPr>
              <a:t>corpus</a:t>
            </a:r>
            <a:r>
              <a:rPr lang="en-US" sz="2400" dirty="0"/>
              <a:t>. To create an endowment, there is a </a:t>
            </a:r>
            <a:r>
              <a:rPr lang="en-US" sz="2400" b="1" dirty="0">
                <a:solidFill>
                  <a:srgbClr val="551D2B"/>
                </a:solidFill>
              </a:rPr>
              <a:t>minimum gift level </a:t>
            </a:r>
            <a:r>
              <a:rPr lang="en-US" sz="2400" dirty="0"/>
              <a:t>that must be obtained in one or more gift payments. These initial gifts are the </a:t>
            </a:r>
            <a:r>
              <a:rPr lang="en-US" sz="2400" b="1" dirty="0">
                <a:solidFill>
                  <a:srgbClr val="450012"/>
                </a:solidFill>
              </a:rPr>
              <a:t>endowment’s book value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pPr lvl="1"/>
            <a:r>
              <a:rPr lang="en-US" sz="2200" b="1" i="1" dirty="0">
                <a:solidFill>
                  <a:srgbClr val="450012"/>
                </a:solidFill>
              </a:rPr>
              <a:t>WT</a:t>
            </a:r>
            <a:r>
              <a:rPr lang="en-US" sz="2200" b="1" dirty="0">
                <a:solidFill>
                  <a:srgbClr val="450012"/>
                </a:solidFill>
              </a:rPr>
              <a:t> Scholarship Endowments	</a:t>
            </a:r>
            <a:r>
              <a:rPr lang="en-US" sz="2200" b="1" i="1" dirty="0"/>
              <a:t>$25,000 minimum gift level</a:t>
            </a:r>
          </a:p>
          <a:p>
            <a:pPr lvl="1"/>
            <a:r>
              <a:rPr lang="en-US" sz="2200" b="1" i="1" dirty="0">
                <a:solidFill>
                  <a:srgbClr val="551D2B"/>
                </a:solidFill>
              </a:rPr>
              <a:t>WT</a:t>
            </a:r>
            <a:r>
              <a:rPr lang="en-US" sz="2200" b="1" dirty="0">
                <a:solidFill>
                  <a:srgbClr val="551D2B"/>
                </a:solidFill>
              </a:rPr>
              <a:t> Program Endowments</a:t>
            </a:r>
            <a:r>
              <a:rPr lang="en-US" sz="2200" b="1" dirty="0"/>
              <a:t>		</a:t>
            </a:r>
            <a:r>
              <a:rPr lang="en-US" sz="2200" b="1" i="1" dirty="0"/>
              <a:t>$25,000 minimum gift level</a:t>
            </a:r>
          </a:p>
          <a:p>
            <a:pPr lvl="1"/>
            <a:r>
              <a:rPr lang="en-US" sz="2200" b="1" i="1" dirty="0">
                <a:solidFill>
                  <a:srgbClr val="551D2B"/>
                </a:solidFill>
              </a:rPr>
              <a:t>WT</a:t>
            </a:r>
            <a:r>
              <a:rPr lang="en-US" sz="2200" b="1" dirty="0">
                <a:solidFill>
                  <a:srgbClr val="551D2B"/>
                </a:solidFill>
              </a:rPr>
              <a:t> Professorship Endowments</a:t>
            </a:r>
            <a:r>
              <a:rPr lang="en-US" sz="2200" b="1" dirty="0"/>
              <a:t>	</a:t>
            </a:r>
            <a:r>
              <a:rPr lang="en-US" sz="2200" b="1" i="1" dirty="0"/>
              <a:t>$125,000 minimum gift level</a:t>
            </a:r>
          </a:p>
          <a:p>
            <a:pPr lvl="1"/>
            <a:r>
              <a:rPr lang="en-US" sz="2200" b="1" i="1" dirty="0">
                <a:solidFill>
                  <a:srgbClr val="551D2B"/>
                </a:solidFill>
              </a:rPr>
              <a:t>WT </a:t>
            </a:r>
            <a:r>
              <a:rPr lang="en-US" sz="2200" b="1" dirty="0">
                <a:solidFill>
                  <a:srgbClr val="551D2B"/>
                </a:solidFill>
              </a:rPr>
              <a:t>Chair Endowments</a:t>
            </a:r>
            <a:r>
              <a:rPr lang="en-US" sz="2200" b="1" dirty="0"/>
              <a:t>		</a:t>
            </a:r>
            <a:r>
              <a:rPr lang="en-US" sz="2200" b="1" i="1" dirty="0"/>
              <a:t>$1,250,000 minimum gift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728" y="-53748"/>
            <a:ext cx="1590367" cy="7051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6189435"/>
            <a:ext cx="2152077" cy="2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4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382" y="300446"/>
            <a:ext cx="5352007" cy="64008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551D2B"/>
                </a:solidFill>
              </a:rPr>
              <a:t>What is an endowment?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2382" y="1227909"/>
            <a:ext cx="9842334" cy="525608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b="1" dirty="0">
                <a:solidFill>
                  <a:srgbClr val="450012"/>
                </a:solidFill>
              </a:rPr>
              <a:t>gift instrument </a:t>
            </a:r>
            <a:r>
              <a:rPr lang="en-US" sz="2400" dirty="0"/>
              <a:t>is created which outlines the </a:t>
            </a:r>
            <a:r>
              <a:rPr lang="en-US" sz="2400" b="1" dirty="0">
                <a:solidFill>
                  <a:srgbClr val="450012"/>
                </a:solidFill>
              </a:rPr>
              <a:t>endowment’s specific purpose</a:t>
            </a:r>
            <a:r>
              <a:rPr lang="en-US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portion of the annual interest earned is used to support the purpose of the endowment. This is the </a:t>
            </a:r>
            <a:r>
              <a:rPr lang="en-US" sz="2400" b="1" dirty="0">
                <a:solidFill>
                  <a:srgbClr val="551D2B"/>
                </a:solidFill>
              </a:rPr>
              <a:t>award</a:t>
            </a:r>
            <a:r>
              <a:rPr lang="en-US" sz="2400" dirty="0"/>
              <a:t>. </a:t>
            </a:r>
          </a:p>
          <a:p>
            <a:endParaRPr lang="en-US" sz="1100" dirty="0"/>
          </a:p>
          <a:p>
            <a:pPr lvl="1"/>
            <a:r>
              <a:rPr lang="en-US" sz="2200" b="1" i="1" dirty="0">
                <a:solidFill>
                  <a:srgbClr val="551D2B"/>
                </a:solidFill>
              </a:rPr>
              <a:t>WT</a:t>
            </a:r>
            <a:r>
              <a:rPr lang="en-US" sz="2200" b="1" dirty="0">
                <a:solidFill>
                  <a:srgbClr val="551D2B"/>
                </a:solidFill>
              </a:rPr>
              <a:t> </a:t>
            </a:r>
            <a:r>
              <a:rPr lang="en-US" sz="2200" b="1" dirty="0"/>
              <a:t>Scholarship Endowment  $25,000; </a:t>
            </a:r>
            <a:r>
              <a:rPr lang="en-US" sz="2200" b="1" dirty="0">
                <a:solidFill>
                  <a:srgbClr val="551D2B"/>
                </a:solidFill>
              </a:rPr>
              <a:t>approximate annual award is $1,000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Additional earnings typically increase the </a:t>
            </a:r>
            <a:r>
              <a:rPr lang="en-US" sz="2400" b="1" dirty="0">
                <a:solidFill>
                  <a:srgbClr val="551D2B"/>
                </a:solidFill>
              </a:rPr>
              <a:t>endowment’s market value and annual award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    </a:t>
            </a:r>
            <a:r>
              <a:rPr lang="en-US" sz="2400" dirty="0">
                <a:solidFill>
                  <a:srgbClr val="551D2B"/>
                </a:solidFill>
              </a:rPr>
              <a:t>“the power of compound interest</a:t>
            </a:r>
          </a:p>
          <a:p>
            <a:r>
              <a:rPr lang="en-US" sz="2400" dirty="0">
                <a:solidFill>
                  <a:srgbClr val="551D2B"/>
                </a:solidFill>
              </a:rPr>
              <a:t>the most powerful force in the universe.” </a:t>
            </a:r>
            <a:r>
              <a:rPr lang="en-US" sz="2000" i="1" dirty="0">
                <a:solidFill>
                  <a:srgbClr val="551D2B"/>
                </a:solidFill>
              </a:rPr>
              <a:t>Albert Einstein</a:t>
            </a:r>
            <a:endParaRPr lang="en-US" sz="2400" i="1" dirty="0">
              <a:solidFill>
                <a:srgbClr val="551D2B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728" y="-53748"/>
            <a:ext cx="1590367" cy="7051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6189435"/>
            <a:ext cx="2152077" cy="2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1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223" y="448363"/>
            <a:ext cx="5628824" cy="77954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551D2B"/>
                </a:solidFill>
              </a:rPr>
              <a:t>Tommy L. Higgins Estate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2382" y="1227909"/>
            <a:ext cx="9842334" cy="525608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Phi Delta Theta Scholarship Endowment ($1,000 annually in perpetuity)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Tommy L. Higgins Sports Performance Endowment ($7,500 annually 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	in perpetuity)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Tommy L. Higgins Sports Performance Expendable ($10,000 immediate use)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Buffalo Athletics Club Excellence Fund ($15,000 for immediate use for   championship level student-athlete experience)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r"/>
            <a:r>
              <a:rPr lang="en-US" sz="2400" dirty="0">
                <a:solidFill>
                  <a:srgbClr val="551D2B"/>
                </a:solidFill>
              </a:rPr>
              <a:t>“The power of compound interest—the most powerful force in the universe.” </a:t>
            </a:r>
            <a:r>
              <a:rPr lang="en-US" sz="2000" i="1" dirty="0">
                <a:solidFill>
                  <a:srgbClr val="551D2B"/>
                </a:solidFill>
              </a:rPr>
              <a:t>Albert Einstein</a:t>
            </a:r>
            <a:endParaRPr lang="en-US" sz="2400" i="1" dirty="0">
              <a:solidFill>
                <a:srgbClr val="551D2B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728" y="-53748"/>
            <a:ext cx="1590367" cy="7051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6189435"/>
            <a:ext cx="2152077" cy="2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2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75639" y="50508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551D2B"/>
                </a:solidFill>
              </a:rPr>
              <a:t> </a:t>
            </a:r>
            <a:r>
              <a:rPr lang="en-US" sz="3600" b="1" dirty="0">
                <a:solidFill>
                  <a:srgbClr val="551D2B"/>
                </a:solidFill>
              </a:rPr>
              <a:t>Gifts to </a:t>
            </a:r>
            <a:r>
              <a:rPr lang="en-US" sz="3200" b="1" dirty="0">
                <a:solidFill>
                  <a:srgbClr val="551D2B"/>
                </a:solidFill>
              </a:rPr>
              <a:t>Endowments</a:t>
            </a:r>
            <a:endParaRPr lang="en-US" sz="3200" dirty="0">
              <a:solidFill>
                <a:srgbClr val="551D2B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07502" y="1832493"/>
            <a:ext cx="9646298" cy="4383541"/>
          </a:xfrm>
        </p:spPr>
        <p:txBody>
          <a:bodyPr>
            <a:normAutofit/>
          </a:bodyPr>
          <a:lstStyle/>
          <a:p>
            <a:r>
              <a:rPr lang="en-US" sz="2400" dirty="0"/>
              <a:t>Gifts of any amount may be made to the WTAMU Foundation to a Pooled Endowed Scholarship as long as there is a plan for increasing the endowment to $25,000 within five years.</a:t>
            </a:r>
          </a:p>
          <a:p>
            <a:endParaRPr lang="en-US" sz="2400" dirty="0"/>
          </a:p>
          <a:p>
            <a:r>
              <a:rPr lang="en-US" sz="2400" dirty="0"/>
              <a:t>All gifts, regardless of size, make a difference to our students. </a:t>
            </a:r>
          </a:p>
          <a:p>
            <a:endParaRPr lang="en-US" sz="2400" dirty="0"/>
          </a:p>
          <a:p>
            <a:r>
              <a:rPr lang="en-US" sz="2400" dirty="0"/>
              <a:t>Honorariums and memorial gifts may be made anytime throughout the year.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Gifts may be made monthly, annually or as a one-time gift.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37BDA-21CA-E045-AC69-847F4A914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728" y="-53748"/>
            <a:ext cx="1590367" cy="7051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6189435"/>
            <a:ext cx="2152077" cy="29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9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11278</TotalTime>
  <Words>443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Amarillo Area Estate Planning Council 33rd Annual Spring Institute May 7, 2025</vt:lpstr>
      <vt:lpstr>PowerPoint Presentation</vt:lpstr>
      <vt:lpstr>What is the value of establishing an endowment? </vt:lpstr>
      <vt:lpstr>PowerPoint Presentation</vt:lpstr>
      <vt:lpstr>What is an endowment? </vt:lpstr>
      <vt:lpstr>What is an endowment? </vt:lpstr>
      <vt:lpstr>Tommy L. Higgins Estate</vt:lpstr>
      <vt:lpstr> Gifts to Endowments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AAEPC .</cp:lastModifiedBy>
  <cp:revision>103</cp:revision>
  <cp:lastPrinted>2022-10-18T19:36:38Z</cp:lastPrinted>
  <dcterms:created xsi:type="dcterms:W3CDTF">2020-01-02T19:26:26Z</dcterms:created>
  <dcterms:modified xsi:type="dcterms:W3CDTF">2025-05-06T22:06:05Z</dcterms:modified>
</cp:coreProperties>
</file>