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4" r:id="rId5"/>
    <p:sldMasterId id="2147483696" r:id="rId6"/>
    <p:sldMasterId id="2147483708" r:id="rId7"/>
  </p:sldMasterIdLst>
  <p:notesMasterIdLst>
    <p:notesMasterId r:id="rId48"/>
  </p:notesMasterIdLst>
  <p:handoutMasterIdLst>
    <p:handoutMasterId r:id="rId49"/>
  </p:handoutMasterIdLst>
  <p:sldIdLst>
    <p:sldId id="285" r:id="rId8"/>
    <p:sldId id="594" r:id="rId9"/>
    <p:sldId id="325" r:id="rId10"/>
    <p:sldId id="638" r:id="rId11"/>
    <p:sldId id="633" r:id="rId12"/>
    <p:sldId id="582" r:id="rId13"/>
    <p:sldId id="699" r:id="rId14"/>
    <p:sldId id="707" r:id="rId15"/>
    <p:sldId id="708" r:id="rId16"/>
    <p:sldId id="709" r:id="rId17"/>
    <p:sldId id="716" r:id="rId18"/>
    <p:sldId id="604" r:id="rId19"/>
    <p:sldId id="701" r:id="rId20"/>
    <p:sldId id="702" r:id="rId21"/>
    <p:sldId id="703" r:id="rId22"/>
    <p:sldId id="725" r:id="rId23"/>
    <p:sldId id="726" r:id="rId24"/>
    <p:sldId id="713" r:id="rId25"/>
    <p:sldId id="704" r:id="rId26"/>
    <p:sldId id="705" r:id="rId27"/>
    <p:sldId id="639" r:id="rId28"/>
    <p:sldId id="603" r:id="rId29"/>
    <p:sldId id="712" r:id="rId30"/>
    <p:sldId id="700" r:id="rId31"/>
    <p:sldId id="715" r:id="rId32"/>
    <p:sldId id="721" r:id="rId33"/>
    <p:sldId id="722" r:id="rId34"/>
    <p:sldId id="710" r:id="rId35"/>
    <p:sldId id="714" r:id="rId36"/>
    <p:sldId id="724" r:id="rId37"/>
    <p:sldId id="711" r:id="rId38"/>
    <p:sldId id="720" r:id="rId39"/>
    <p:sldId id="698" r:id="rId40"/>
    <p:sldId id="727" r:id="rId41"/>
    <p:sldId id="728" r:id="rId42"/>
    <p:sldId id="729" r:id="rId43"/>
    <p:sldId id="730" r:id="rId44"/>
    <p:sldId id="731" r:id="rId45"/>
    <p:sldId id="719" r:id="rId46"/>
    <p:sldId id="63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544" autoAdjust="0"/>
    <p:restoredTop sz="94660"/>
  </p:normalViewPr>
  <p:slideViewPr>
    <p:cSldViewPr snapToGrid="0">
      <p:cViewPr varScale="1">
        <p:scale>
          <a:sx n="95" d="100"/>
          <a:sy n="95" d="100"/>
        </p:scale>
        <p:origin x="90" y="318"/>
      </p:cViewPr>
      <p:guideLst/>
    </p:cSldViewPr>
  </p:slideViewPr>
  <p:notesTextViewPr>
    <p:cViewPr>
      <p:scale>
        <a:sx n="1" d="1"/>
        <a:sy n="1" d="1"/>
      </p:scale>
      <p:origin x="0" y="0"/>
    </p:cViewPr>
  </p:notesTextViewPr>
  <p:notesViewPr>
    <p:cSldViewPr snapToGrid="0">
      <p:cViewPr varScale="1">
        <p:scale>
          <a:sx n="80" d="100"/>
          <a:sy n="80" d="100"/>
        </p:scale>
        <p:origin x="307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51E9B4-FEDB-41AE-A429-12013F6377C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F2F7E2A-B62A-4F68-A145-459218D6EA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a:t>AAEPC - 11/9/2023</a:t>
            </a:r>
          </a:p>
        </p:txBody>
      </p:sp>
      <p:sp>
        <p:nvSpPr>
          <p:cNvPr id="4" name="Footer Placeholder 3">
            <a:extLst>
              <a:ext uri="{FF2B5EF4-FFF2-40B4-BE49-F238E27FC236}">
                <a16:creationId xmlns:a16="http://schemas.microsoft.com/office/drawing/2014/main" id="{378D7F11-79BB-4301-A2C9-C248EFDECE5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 2023 A. P. Curatola</a:t>
            </a:r>
          </a:p>
        </p:txBody>
      </p:sp>
      <p:sp>
        <p:nvSpPr>
          <p:cNvPr id="5" name="Slide Number Placeholder 4">
            <a:extLst>
              <a:ext uri="{FF2B5EF4-FFF2-40B4-BE49-F238E27FC236}">
                <a16:creationId xmlns:a16="http://schemas.microsoft.com/office/drawing/2014/main" id="{CAA16EFD-8B40-4DE3-B72C-E2EA754F6B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DBD481B-3D0C-43CA-AB9B-FADCBC9A7F32}" type="slidenum">
              <a:rPr lang="en-US" smtClean="0"/>
              <a:t>‹#›</a:t>
            </a:fld>
            <a:endParaRPr lang="en-US"/>
          </a:p>
        </p:txBody>
      </p:sp>
    </p:spTree>
    <p:extLst>
      <p:ext uri="{BB962C8B-B14F-4D97-AF65-F5344CB8AC3E}">
        <p14:creationId xmlns:p14="http://schemas.microsoft.com/office/powerpoint/2010/main" val="943550703"/>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en-US"/>
              <a:t>AAEPC - 11/9/2023</a:t>
            </a: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 2023 A. P. Curatola</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5AA457-B9A8-4E54-BE4A-86B7883CD2C2}" type="slidenum">
              <a:rPr lang="en-US" smtClean="0"/>
              <a:t>‹#›</a:t>
            </a:fld>
            <a:endParaRPr lang="en-US"/>
          </a:p>
        </p:txBody>
      </p:sp>
    </p:spTree>
    <p:extLst>
      <p:ext uri="{BB962C8B-B14F-4D97-AF65-F5344CB8AC3E}">
        <p14:creationId xmlns:p14="http://schemas.microsoft.com/office/powerpoint/2010/main" val="4136963150"/>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3EF734-ADB1-462B-8F72-6795E27185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4EBD5156-817C-4827-A9E5-0D0EA75108B6}"/>
              </a:ext>
            </a:extLst>
          </p:cNvPr>
          <p:cNvSpPr>
            <a:spLocks noGrp="1"/>
          </p:cNvSpPr>
          <p:nvPr>
            <p:ph type="dt" idx="1"/>
          </p:nvPr>
        </p:nvSpPr>
        <p:spPr/>
        <p:txBody>
          <a:bodyPr/>
          <a:lstStyle/>
          <a:p>
            <a:r>
              <a:rPr lang="en-US"/>
              <a:t>AAEPC - 11/9/2023</a:t>
            </a:r>
          </a:p>
        </p:txBody>
      </p:sp>
      <p:sp>
        <p:nvSpPr>
          <p:cNvPr id="6" name="Footer Placeholder 5">
            <a:extLst>
              <a:ext uri="{FF2B5EF4-FFF2-40B4-BE49-F238E27FC236}">
                <a16:creationId xmlns:a16="http://schemas.microsoft.com/office/drawing/2014/main" id="{CC6D3FAA-81B5-4A6C-82E4-118C3701538E}"/>
              </a:ext>
            </a:extLst>
          </p:cNvPr>
          <p:cNvSpPr>
            <a:spLocks noGrp="1"/>
          </p:cNvSpPr>
          <p:nvPr>
            <p:ph type="ftr" sz="quarter" idx="4"/>
          </p:nvPr>
        </p:nvSpPr>
        <p:spPr/>
        <p:txBody>
          <a:bodyPr/>
          <a:lstStyle/>
          <a:p>
            <a:r>
              <a:rPr lang="en-US"/>
              <a:t>© 2023 A. P. Curatola</a:t>
            </a:r>
          </a:p>
        </p:txBody>
      </p:sp>
    </p:spTree>
    <p:extLst>
      <p:ext uri="{BB962C8B-B14F-4D97-AF65-F5344CB8AC3E}">
        <p14:creationId xmlns:p14="http://schemas.microsoft.com/office/powerpoint/2010/main" val="1530522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AAEPC - 11/9/2023</a:t>
            </a:r>
          </a:p>
        </p:txBody>
      </p:sp>
      <p:sp>
        <p:nvSpPr>
          <p:cNvPr id="5" name="Footer Placeholder 4"/>
          <p:cNvSpPr>
            <a:spLocks noGrp="1"/>
          </p:cNvSpPr>
          <p:nvPr>
            <p:ph type="ftr" sz="quarter" idx="4"/>
          </p:nvPr>
        </p:nvSpPr>
        <p:spPr/>
        <p:txBody>
          <a:bodyPr/>
          <a:lstStyle/>
          <a:p>
            <a:r>
              <a:rPr lang="en-US"/>
              <a:t>© 2023 A. P. Curatola</a:t>
            </a:r>
          </a:p>
        </p:txBody>
      </p:sp>
      <p:sp>
        <p:nvSpPr>
          <p:cNvPr id="6" name="Slide Number Placeholder 5"/>
          <p:cNvSpPr>
            <a:spLocks noGrp="1"/>
          </p:cNvSpPr>
          <p:nvPr>
            <p:ph type="sldNum" sz="quarter" idx="5"/>
          </p:nvPr>
        </p:nvSpPr>
        <p:spPr/>
        <p:txBody>
          <a:bodyPr/>
          <a:lstStyle/>
          <a:p>
            <a:fld id="{5F5AA457-B9A8-4E54-BE4A-86B7883CD2C2}" type="slidenum">
              <a:rPr lang="en-US" smtClean="0"/>
              <a:t>10</a:t>
            </a:fld>
            <a:endParaRPr lang="en-US"/>
          </a:p>
        </p:txBody>
      </p:sp>
    </p:spTree>
    <p:extLst>
      <p:ext uri="{BB962C8B-B14F-4D97-AF65-F5344CB8AC3E}">
        <p14:creationId xmlns:p14="http://schemas.microsoft.com/office/powerpoint/2010/main" val="1127027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AAEPC - 11/9/2023</a:t>
            </a:r>
          </a:p>
        </p:txBody>
      </p:sp>
      <p:sp>
        <p:nvSpPr>
          <p:cNvPr id="5" name="Footer Placeholder 4"/>
          <p:cNvSpPr>
            <a:spLocks noGrp="1"/>
          </p:cNvSpPr>
          <p:nvPr>
            <p:ph type="ftr" sz="quarter" idx="4"/>
          </p:nvPr>
        </p:nvSpPr>
        <p:spPr/>
        <p:txBody>
          <a:bodyPr/>
          <a:lstStyle/>
          <a:p>
            <a:r>
              <a:rPr lang="en-US"/>
              <a:t>© 2023 A. P. Curatola</a:t>
            </a:r>
          </a:p>
        </p:txBody>
      </p:sp>
      <p:sp>
        <p:nvSpPr>
          <p:cNvPr id="6" name="Slide Number Placeholder 5"/>
          <p:cNvSpPr>
            <a:spLocks noGrp="1"/>
          </p:cNvSpPr>
          <p:nvPr>
            <p:ph type="sldNum" sz="quarter" idx="5"/>
          </p:nvPr>
        </p:nvSpPr>
        <p:spPr/>
        <p:txBody>
          <a:bodyPr/>
          <a:lstStyle/>
          <a:p>
            <a:fld id="{5F5AA457-B9A8-4E54-BE4A-86B7883CD2C2}" type="slidenum">
              <a:rPr lang="en-US" smtClean="0"/>
              <a:t>11</a:t>
            </a:fld>
            <a:endParaRPr lang="en-US"/>
          </a:p>
        </p:txBody>
      </p:sp>
    </p:spTree>
    <p:extLst>
      <p:ext uri="{BB962C8B-B14F-4D97-AF65-F5344CB8AC3E}">
        <p14:creationId xmlns:p14="http://schemas.microsoft.com/office/powerpoint/2010/main" val="3684823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AAEPC - 11/9/2023</a:t>
            </a:r>
          </a:p>
        </p:txBody>
      </p:sp>
      <p:sp>
        <p:nvSpPr>
          <p:cNvPr id="5" name="Footer Placeholder 4"/>
          <p:cNvSpPr>
            <a:spLocks noGrp="1"/>
          </p:cNvSpPr>
          <p:nvPr>
            <p:ph type="ftr" sz="quarter" idx="4"/>
          </p:nvPr>
        </p:nvSpPr>
        <p:spPr/>
        <p:txBody>
          <a:bodyPr/>
          <a:lstStyle/>
          <a:p>
            <a:r>
              <a:rPr lang="en-US"/>
              <a:t>© 2023 A. P. Curatola</a:t>
            </a:r>
          </a:p>
        </p:txBody>
      </p:sp>
      <p:sp>
        <p:nvSpPr>
          <p:cNvPr id="6" name="Slide Number Placeholder 5"/>
          <p:cNvSpPr>
            <a:spLocks noGrp="1"/>
          </p:cNvSpPr>
          <p:nvPr>
            <p:ph type="sldNum" sz="quarter" idx="5"/>
          </p:nvPr>
        </p:nvSpPr>
        <p:spPr/>
        <p:txBody>
          <a:bodyPr/>
          <a:lstStyle/>
          <a:p>
            <a:fld id="{5F5AA457-B9A8-4E54-BE4A-86B7883CD2C2}" type="slidenum">
              <a:rPr lang="en-US" smtClean="0"/>
              <a:t>12</a:t>
            </a:fld>
            <a:endParaRPr lang="en-US"/>
          </a:p>
        </p:txBody>
      </p:sp>
    </p:spTree>
    <p:extLst>
      <p:ext uri="{BB962C8B-B14F-4D97-AF65-F5344CB8AC3E}">
        <p14:creationId xmlns:p14="http://schemas.microsoft.com/office/powerpoint/2010/main" val="1174121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AAEPC - 11/9/2023</a:t>
            </a:r>
          </a:p>
        </p:txBody>
      </p:sp>
      <p:sp>
        <p:nvSpPr>
          <p:cNvPr id="5" name="Footer Placeholder 4"/>
          <p:cNvSpPr>
            <a:spLocks noGrp="1"/>
          </p:cNvSpPr>
          <p:nvPr>
            <p:ph type="ftr" sz="quarter" idx="4"/>
          </p:nvPr>
        </p:nvSpPr>
        <p:spPr/>
        <p:txBody>
          <a:bodyPr/>
          <a:lstStyle/>
          <a:p>
            <a:r>
              <a:rPr lang="en-US"/>
              <a:t>© 2023 A. P. Curatola</a:t>
            </a:r>
          </a:p>
        </p:txBody>
      </p:sp>
      <p:sp>
        <p:nvSpPr>
          <p:cNvPr id="6" name="Slide Number Placeholder 5"/>
          <p:cNvSpPr>
            <a:spLocks noGrp="1"/>
          </p:cNvSpPr>
          <p:nvPr>
            <p:ph type="sldNum" sz="quarter" idx="5"/>
          </p:nvPr>
        </p:nvSpPr>
        <p:spPr/>
        <p:txBody>
          <a:bodyPr/>
          <a:lstStyle/>
          <a:p>
            <a:fld id="{5F5AA457-B9A8-4E54-BE4A-86B7883CD2C2}" type="slidenum">
              <a:rPr lang="en-US" smtClean="0"/>
              <a:t>13</a:t>
            </a:fld>
            <a:endParaRPr lang="en-US"/>
          </a:p>
        </p:txBody>
      </p:sp>
    </p:spTree>
    <p:extLst>
      <p:ext uri="{BB962C8B-B14F-4D97-AF65-F5344CB8AC3E}">
        <p14:creationId xmlns:p14="http://schemas.microsoft.com/office/powerpoint/2010/main" val="1042951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AAEPC - 11/9/2023</a:t>
            </a:r>
          </a:p>
        </p:txBody>
      </p:sp>
      <p:sp>
        <p:nvSpPr>
          <p:cNvPr id="5" name="Footer Placeholder 4"/>
          <p:cNvSpPr>
            <a:spLocks noGrp="1"/>
          </p:cNvSpPr>
          <p:nvPr>
            <p:ph type="ftr" sz="quarter" idx="4"/>
          </p:nvPr>
        </p:nvSpPr>
        <p:spPr/>
        <p:txBody>
          <a:bodyPr/>
          <a:lstStyle/>
          <a:p>
            <a:r>
              <a:rPr lang="en-US"/>
              <a:t>© 2023 A. P. Curatola</a:t>
            </a:r>
          </a:p>
        </p:txBody>
      </p:sp>
      <p:sp>
        <p:nvSpPr>
          <p:cNvPr id="6" name="Slide Number Placeholder 5"/>
          <p:cNvSpPr>
            <a:spLocks noGrp="1"/>
          </p:cNvSpPr>
          <p:nvPr>
            <p:ph type="sldNum" sz="quarter" idx="5"/>
          </p:nvPr>
        </p:nvSpPr>
        <p:spPr/>
        <p:txBody>
          <a:bodyPr/>
          <a:lstStyle/>
          <a:p>
            <a:fld id="{5F5AA457-B9A8-4E54-BE4A-86B7883CD2C2}" type="slidenum">
              <a:rPr lang="en-US" smtClean="0"/>
              <a:t>14</a:t>
            </a:fld>
            <a:endParaRPr lang="en-US"/>
          </a:p>
        </p:txBody>
      </p:sp>
    </p:spTree>
    <p:extLst>
      <p:ext uri="{BB962C8B-B14F-4D97-AF65-F5344CB8AC3E}">
        <p14:creationId xmlns:p14="http://schemas.microsoft.com/office/powerpoint/2010/main" val="42498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AAEPC - 11/9/2023</a:t>
            </a:r>
          </a:p>
        </p:txBody>
      </p:sp>
      <p:sp>
        <p:nvSpPr>
          <p:cNvPr id="5" name="Footer Placeholder 4"/>
          <p:cNvSpPr>
            <a:spLocks noGrp="1"/>
          </p:cNvSpPr>
          <p:nvPr>
            <p:ph type="ftr" sz="quarter" idx="4"/>
          </p:nvPr>
        </p:nvSpPr>
        <p:spPr/>
        <p:txBody>
          <a:bodyPr/>
          <a:lstStyle/>
          <a:p>
            <a:r>
              <a:rPr lang="en-US"/>
              <a:t>© 2023 A. P. Curatola</a:t>
            </a:r>
          </a:p>
        </p:txBody>
      </p:sp>
      <p:sp>
        <p:nvSpPr>
          <p:cNvPr id="6" name="Slide Number Placeholder 5"/>
          <p:cNvSpPr>
            <a:spLocks noGrp="1"/>
          </p:cNvSpPr>
          <p:nvPr>
            <p:ph type="sldNum" sz="quarter" idx="5"/>
          </p:nvPr>
        </p:nvSpPr>
        <p:spPr/>
        <p:txBody>
          <a:bodyPr/>
          <a:lstStyle/>
          <a:p>
            <a:fld id="{5F5AA457-B9A8-4E54-BE4A-86B7883CD2C2}" type="slidenum">
              <a:rPr lang="en-US" smtClean="0"/>
              <a:t>15</a:t>
            </a:fld>
            <a:endParaRPr lang="en-US"/>
          </a:p>
        </p:txBody>
      </p:sp>
    </p:spTree>
    <p:extLst>
      <p:ext uri="{BB962C8B-B14F-4D97-AF65-F5344CB8AC3E}">
        <p14:creationId xmlns:p14="http://schemas.microsoft.com/office/powerpoint/2010/main" val="191327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AAEPC - 11/9/2023</a:t>
            </a:r>
          </a:p>
        </p:txBody>
      </p:sp>
      <p:sp>
        <p:nvSpPr>
          <p:cNvPr id="5" name="Footer Placeholder 4"/>
          <p:cNvSpPr>
            <a:spLocks noGrp="1"/>
          </p:cNvSpPr>
          <p:nvPr>
            <p:ph type="ftr" sz="quarter" idx="4"/>
          </p:nvPr>
        </p:nvSpPr>
        <p:spPr/>
        <p:txBody>
          <a:bodyPr/>
          <a:lstStyle/>
          <a:p>
            <a:r>
              <a:rPr lang="en-US"/>
              <a:t>© 2023 A. P. Curatola</a:t>
            </a:r>
          </a:p>
        </p:txBody>
      </p:sp>
      <p:sp>
        <p:nvSpPr>
          <p:cNvPr id="6" name="Slide Number Placeholder 5"/>
          <p:cNvSpPr>
            <a:spLocks noGrp="1"/>
          </p:cNvSpPr>
          <p:nvPr>
            <p:ph type="sldNum" sz="quarter" idx="5"/>
          </p:nvPr>
        </p:nvSpPr>
        <p:spPr/>
        <p:txBody>
          <a:bodyPr/>
          <a:lstStyle/>
          <a:p>
            <a:fld id="{5F5AA457-B9A8-4E54-BE4A-86B7883CD2C2}" type="slidenum">
              <a:rPr lang="en-US" smtClean="0"/>
              <a:t>16</a:t>
            </a:fld>
            <a:endParaRPr lang="en-US"/>
          </a:p>
        </p:txBody>
      </p:sp>
    </p:spTree>
    <p:extLst>
      <p:ext uri="{BB962C8B-B14F-4D97-AF65-F5344CB8AC3E}">
        <p14:creationId xmlns:p14="http://schemas.microsoft.com/office/powerpoint/2010/main" val="3169377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AAEPC - 11/9/2023</a:t>
            </a:r>
          </a:p>
        </p:txBody>
      </p:sp>
      <p:sp>
        <p:nvSpPr>
          <p:cNvPr id="5" name="Footer Placeholder 4"/>
          <p:cNvSpPr>
            <a:spLocks noGrp="1"/>
          </p:cNvSpPr>
          <p:nvPr>
            <p:ph type="ftr" sz="quarter" idx="4"/>
          </p:nvPr>
        </p:nvSpPr>
        <p:spPr/>
        <p:txBody>
          <a:bodyPr/>
          <a:lstStyle/>
          <a:p>
            <a:r>
              <a:rPr lang="en-US"/>
              <a:t>© 2023 A. P. Curatola</a:t>
            </a:r>
          </a:p>
        </p:txBody>
      </p:sp>
      <p:sp>
        <p:nvSpPr>
          <p:cNvPr id="6" name="Slide Number Placeholder 5"/>
          <p:cNvSpPr>
            <a:spLocks noGrp="1"/>
          </p:cNvSpPr>
          <p:nvPr>
            <p:ph type="sldNum" sz="quarter" idx="5"/>
          </p:nvPr>
        </p:nvSpPr>
        <p:spPr/>
        <p:txBody>
          <a:bodyPr/>
          <a:lstStyle/>
          <a:p>
            <a:fld id="{5F5AA457-B9A8-4E54-BE4A-86B7883CD2C2}" type="slidenum">
              <a:rPr lang="en-US" smtClean="0"/>
              <a:t>17</a:t>
            </a:fld>
            <a:endParaRPr lang="en-US"/>
          </a:p>
        </p:txBody>
      </p:sp>
    </p:spTree>
    <p:extLst>
      <p:ext uri="{BB962C8B-B14F-4D97-AF65-F5344CB8AC3E}">
        <p14:creationId xmlns:p14="http://schemas.microsoft.com/office/powerpoint/2010/main" val="2395939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AAEPC - 11/9/2023</a:t>
            </a:r>
          </a:p>
        </p:txBody>
      </p:sp>
      <p:sp>
        <p:nvSpPr>
          <p:cNvPr id="5" name="Footer Placeholder 4"/>
          <p:cNvSpPr>
            <a:spLocks noGrp="1"/>
          </p:cNvSpPr>
          <p:nvPr>
            <p:ph type="ftr" sz="quarter" idx="4"/>
          </p:nvPr>
        </p:nvSpPr>
        <p:spPr/>
        <p:txBody>
          <a:bodyPr/>
          <a:lstStyle/>
          <a:p>
            <a:r>
              <a:rPr lang="en-US"/>
              <a:t>© 2023 A. P. Curatola</a:t>
            </a:r>
          </a:p>
        </p:txBody>
      </p:sp>
      <p:sp>
        <p:nvSpPr>
          <p:cNvPr id="6" name="Slide Number Placeholder 5"/>
          <p:cNvSpPr>
            <a:spLocks noGrp="1"/>
          </p:cNvSpPr>
          <p:nvPr>
            <p:ph type="sldNum" sz="quarter" idx="5"/>
          </p:nvPr>
        </p:nvSpPr>
        <p:spPr/>
        <p:txBody>
          <a:bodyPr/>
          <a:lstStyle/>
          <a:p>
            <a:fld id="{5F5AA457-B9A8-4E54-BE4A-86B7883CD2C2}" type="slidenum">
              <a:rPr lang="en-US" smtClean="0"/>
              <a:t>18</a:t>
            </a:fld>
            <a:endParaRPr lang="en-US"/>
          </a:p>
        </p:txBody>
      </p:sp>
    </p:spTree>
    <p:extLst>
      <p:ext uri="{BB962C8B-B14F-4D97-AF65-F5344CB8AC3E}">
        <p14:creationId xmlns:p14="http://schemas.microsoft.com/office/powerpoint/2010/main" val="254291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AAEPC - 11/9/2023</a:t>
            </a:r>
          </a:p>
        </p:txBody>
      </p:sp>
      <p:sp>
        <p:nvSpPr>
          <p:cNvPr id="5" name="Footer Placeholder 4"/>
          <p:cNvSpPr>
            <a:spLocks noGrp="1"/>
          </p:cNvSpPr>
          <p:nvPr>
            <p:ph type="ftr" sz="quarter" idx="4"/>
          </p:nvPr>
        </p:nvSpPr>
        <p:spPr/>
        <p:txBody>
          <a:bodyPr/>
          <a:lstStyle/>
          <a:p>
            <a:r>
              <a:rPr lang="en-US"/>
              <a:t>© 2023 A. P. Curatola</a:t>
            </a:r>
          </a:p>
        </p:txBody>
      </p:sp>
      <p:sp>
        <p:nvSpPr>
          <p:cNvPr id="6" name="Slide Number Placeholder 5"/>
          <p:cNvSpPr>
            <a:spLocks noGrp="1"/>
          </p:cNvSpPr>
          <p:nvPr>
            <p:ph type="sldNum" sz="quarter" idx="5"/>
          </p:nvPr>
        </p:nvSpPr>
        <p:spPr/>
        <p:txBody>
          <a:bodyPr/>
          <a:lstStyle/>
          <a:p>
            <a:fld id="{5F5AA457-B9A8-4E54-BE4A-86B7883CD2C2}" type="slidenum">
              <a:rPr lang="en-US" smtClean="0"/>
              <a:t>19</a:t>
            </a:fld>
            <a:endParaRPr lang="en-US"/>
          </a:p>
        </p:txBody>
      </p:sp>
    </p:spTree>
    <p:extLst>
      <p:ext uri="{BB962C8B-B14F-4D97-AF65-F5344CB8AC3E}">
        <p14:creationId xmlns:p14="http://schemas.microsoft.com/office/powerpoint/2010/main" val="2342793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AAEPC - 11/9/2023</a:t>
            </a:r>
          </a:p>
        </p:txBody>
      </p:sp>
      <p:sp>
        <p:nvSpPr>
          <p:cNvPr id="5" name="Footer Placeholder 4"/>
          <p:cNvSpPr>
            <a:spLocks noGrp="1"/>
          </p:cNvSpPr>
          <p:nvPr>
            <p:ph type="ftr" sz="quarter" idx="4"/>
          </p:nvPr>
        </p:nvSpPr>
        <p:spPr/>
        <p:txBody>
          <a:bodyPr/>
          <a:lstStyle/>
          <a:p>
            <a:r>
              <a:rPr lang="en-US"/>
              <a:t>© 2023 A. P. Curatola</a:t>
            </a:r>
          </a:p>
        </p:txBody>
      </p:sp>
      <p:sp>
        <p:nvSpPr>
          <p:cNvPr id="6" name="Slide Number Placeholder 5"/>
          <p:cNvSpPr>
            <a:spLocks noGrp="1"/>
          </p:cNvSpPr>
          <p:nvPr>
            <p:ph type="sldNum" sz="quarter" idx="5"/>
          </p:nvPr>
        </p:nvSpPr>
        <p:spPr/>
        <p:txBody>
          <a:bodyPr/>
          <a:lstStyle/>
          <a:p>
            <a:fld id="{5F5AA457-B9A8-4E54-BE4A-86B7883CD2C2}" type="slidenum">
              <a:rPr lang="en-US" smtClean="0"/>
              <a:t>2</a:t>
            </a:fld>
            <a:endParaRPr lang="en-US"/>
          </a:p>
        </p:txBody>
      </p:sp>
    </p:spTree>
    <p:extLst>
      <p:ext uri="{BB962C8B-B14F-4D97-AF65-F5344CB8AC3E}">
        <p14:creationId xmlns:p14="http://schemas.microsoft.com/office/powerpoint/2010/main" val="614842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AAEPC - 11/9/2023</a:t>
            </a:r>
          </a:p>
        </p:txBody>
      </p:sp>
      <p:sp>
        <p:nvSpPr>
          <p:cNvPr id="5" name="Footer Placeholder 4"/>
          <p:cNvSpPr>
            <a:spLocks noGrp="1"/>
          </p:cNvSpPr>
          <p:nvPr>
            <p:ph type="ftr" sz="quarter" idx="4"/>
          </p:nvPr>
        </p:nvSpPr>
        <p:spPr/>
        <p:txBody>
          <a:bodyPr/>
          <a:lstStyle/>
          <a:p>
            <a:r>
              <a:rPr lang="en-US"/>
              <a:t>© 2023 A. P. Curatola</a:t>
            </a:r>
          </a:p>
        </p:txBody>
      </p:sp>
      <p:sp>
        <p:nvSpPr>
          <p:cNvPr id="6" name="Slide Number Placeholder 5"/>
          <p:cNvSpPr>
            <a:spLocks noGrp="1"/>
          </p:cNvSpPr>
          <p:nvPr>
            <p:ph type="sldNum" sz="quarter" idx="5"/>
          </p:nvPr>
        </p:nvSpPr>
        <p:spPr/>
        <p:txBody>
          <a:bodyPr/>
          <a:lstStyle/>
          <a:p>
            <a:fld id="{5F5AA457-B9A8-4E54-BE4A-86B7883CD2C2}" type="slidenum">
              <a:rPr lang="en-US" smtClean="0"/>
              <a:t>20</a:t>
            </a:fld>
            <a:endParaRPr lang="en-US"/>
          </a:p>
        </p:txBody>
      </p:sp>
    </p:spTree>
    <p:extLst>
      <p:ext uri="{BB962C8B-B14F-4D97-AF65-F5344CB8AC3E}">
        <p14:creationId xmlns:p14="http://schemas.microsoft.com/office/powerpoint/2010/main" val="16361176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AAEPC - 11/9/2023</a:t>
            </a:r>
          </a:p>
        </p:txBody>
      </p:sp>
      <p:sp>
        <p:nvSpPr>
          <p:cNvPr id="5" name="Footer Placeholder 4"/>
          <p:cNvSpPr>
            <a:spLocks noGrp="1"/>
          </p:cNvSpPr>
          <p:nvPr>
            <p:ph type="ftr" sz="quarter" idx="4"/>
          </p:nvPr>
        </p:nvSpPr>
        <p:spPr/>
        <p:txBody>
          <a:bodyPr/>
          <a:lstStyle/>
          <a:p>
            <a:r>
              <a:rPr lang="en-US"/>
              <a:t>© 2023 A. P. Curatola</a:t>
            </a:r>
          </a:p>
        </p:txBody>
      </p:sp>
      <p:sp>
        <p:nvSpPr>
          <p:cNvPr id="6" name="Slide Number Placeholder 5"/>
          <p:cNvSpPr>
            <a:spLocks noGrp="1"/>
          </p:cNvSpPr>
          <p:nvPr>
            <p:ph type="sldNum" sz="quarter" idx="5"/>
          </p:nvPr>
        </p:nvSpPr>
        <p:spPr/>
        <p:txBody>
          <a:bodyPr/>
          <a:lstStyle/>
          <a:p>
            <a:fld id="{5F5AA457-B9A8-4E54-BE4A-86B7883CD2C2}" type="slidenum">
              <a:rPr lang="en-US" smtClean="0"/>
              <a:t>21</a:t>
            </a:fld>
            <a:endParaRPr lang="en-US"/>
          </a:p>
        </p:txBody>
      </p:sp>
    </p:spTree>
    <p:extLst>
      <p:ext uri="{BB962C8B-B14F-4D97-AF65-F5344CB8AC3E}">
        <p14:creationId xmlns:p14="http://schemas.microsoft.com/office/powerpoint/2010/main" val="2705606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AAEPC - 11/9/2023</a:t>
            </a:r>
          </a:p>
        </p:txBody>
      </p:sp>
      <p:sp>
        <p:nvSpPr>
          <p:cNvPr id="5" name="Footer Placeholder 4"/>
          <p:cNvSpPr>
            <a:spLocks noGrp="1"/>
          </p:cNvSpPr>
          <p:nvPr>
            <p:ph type="ftr" sz="quarter" idx="4"/>
          </p:nvPr>
        </p:nvSpPr>
        <p:spPr/>
        <p:txBody>
          <a:bodyPr/>
          <a:lstStyle/>
          <a:p>
            <a:r>
              <a:rPr lang="en-US"/>
              <a:t>© 2023 A. P. Curatola</a:t>
            </a:r>
          </a:p>
        </p:txBody>
      </p:sp>
      <p:sp>
        <p:nvSpPr>
          <p:cNvPr id="6" name="Slide Number Placeholder 5"/>
          <p:cNvSpPr>
            <a:spLocks noGrp="1"/>
          </p:cNvSpPr>
          <p:nvPr>
            <p:ph type="sldNum" sz="quarter" idx="5"/>
          </p:nvPr>
        </p:nvSpPr>
        <p:spPr/>
        <p:txBody>
          <a:bodyPr/>
          <a:lstStyle/>
          <a:p>
            <a:fld id="{5F5AA457-B9A8-4E54-BE4A-86B7883CD2C2}" type="slidenum">
              <a:rPr lang="en-US" smtClean="0"/>
              <a:t>22</a:t>
            </a:fld>
            <a:endParaRPr lang="en-US"/>
          </a:p>
        </p:txBody>
      </p:sp>
    </p:spTree>
    <p:extLst>
      <p:ext uri="{BB962C8B-B14F-4D97-AF65-F5344CB8AC3E}">
        <p14:creationId xmlns:p14="http://schemas.microsoft.com/office/powerpoint/2010/main" val="122481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AAEPC - 11/9/2023</a:t>
            </a:r>
          </a:p>
        </p:txBody>
      </p:sp>
      <p:sp>
        <p:nvSpPr>
          <p:cNvPr id="5" name="Footer Placeholder 4"/>
          <p:cNvSpPr>
            <a:spLocks noGrp="1"/>
          </p:cNvSpPr>
          <p:nvPr>
            <p:ph type="ftr" sz="quarter" idx="4"/>
          </p:nvPr>
        </p:nvSpPr>
        <p:spPr/>
        <p:txBody>
          <a:bodyPr/>
          <a:lstStyle/>
          <a:p>
            <a:r>
              <a:rPr lang="en-US"/>
              <a:t>© 2023 A. P. Curatola</a:t>
            </a:r>
          </a:p>
        </p:txBody>
      </p:sp>
      <p:sp>
        <p:nvSpPr>
          <p:cNvPr id="6" name="Slide Number Placeholder 5"/>
          <p:cNvSpPr>
            <a:spLocks noGrp="1"/>
          </p:cNvSpPr>
          <p:nvPr>
            <p:ph type="sldNum" sz="quarter" idx="5"/>
          </p:nvPr>
        </p:nvSpPr>
        <p:spPr/>
        <p:txBody>
          <a:bodyPr/>
          <a:lstStyle/>
          <a:p>
            <a:fld id="{5F5AA457-B9A8-4E54-BE4A-86B7883CD2C2}" type="slidenum">
              <a:rPr lang="en-US" smtClean="0"/>
              <a:t>23</a:t>
            </a:fld>
            <a:endParaRPr lang="en-US"/>
          </a:p>
        </p:txBody>
      </p:sp>
    </p:spTree>
    <p:extLst>
      <p:ext uri="{BB962C8B-B14F-4D97-AF65-F5344CB8AC3E}">
        <p14:creationId xmlns:p14="http://schemas.microsoft.com/office/powerpoint/2010/main" val="2912508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AAEPC - 11/9/2023</a:t>
            </a:r>
          </a:p>
        </p:txBody>
      </p:sp>
      <p:sp>
        <p:nvSpPr>
          <p:cNvPr id="5" name="Footer Placeholder 4"/>
          <p:cNvSpPr>
            <a:spLocks noGrp="1"/>
          </p:cNvSpPr>
          <p:nvPr>
            <p:ph type="ftr" sz="quarter" idx="4"/>
          </p:nvPr>
        </p:nvSpPr>
        <p:spPr/>
        <p:txBody>
          <a:bodyPr/>
          <a:lstStyle/>
          <a:p>
            <a:r>
              <a:rPr lang="en-US"/>
              <a:t>© 2023 A. P. Curatola</a:t>
            </a:r>
          </a:p>
        </p:txBody>
      </p:sp>
      <p:sp>
        <p:nvSpPr>
          <p:cNvPr id="6" name="Slide Number Placeholder 5"/>
          <p:cNvSpPr>
            <a:spLocks noGrp="1"/>
          </p:cNvSpPr>
          <p:nvPr>
            <p:ph type="sldNum" sz="quarter" idx="5"/>
          </p:nvPr>
        </p:nvSpPr>
        <p:spPr/>
        <p:txBody>
          <a:bodyPr/>
          <a:lstStyle/>
          <a:p>
            <a:fld id="{5F5AA457-B9A8-4E54-BE4A-86B7883CD2C2}" type="slidenum">
              <a:rPr lang="en-US" smtClean="0"/>
              <a:t>24</a:t>
            </a:fld>
            <a:endParaRPr lang="en-US"/>
          </a:p>
        </p:txBody>
      </p:sp>
    </p:spTree>
    <p:extLst>
      <p:ext uri="{BB962C8B-B14F-4D97-AF65-F5344CB8AC3E}">
        <p14:creationId xmlns:p14="http://schemas.microsoft.com/office/powerpoint/2010/main" val="20056138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AAEPC - 11/9/2023</a:t>
            </a:r>
          </a:p>
        </p:txBody>
      </p:sp>
      <p:sp>
        <p:nvSpPr>
          <p:cNvPr id="5" name="Footer Placeholder 4"/>
          <p:cNvSpPr>
            <a:spLocks noGrp="1"/>
          </p:cNvSpPr>
          <p:nvPr>
            <p:ph type="ftr" sz="quarter" idx="4"/>
          </p:nvPr>
        </p:nvSpPr>
        <p:spPr/>
        <p:txBody>
          <a:bodyPr/>
          <a:lstStyle/>
          <a:p>
            <a:r>
              <a:rPr lang="en-US"/>
              <a:t>© 2023 A. P. Curatola</a:t>
            </a:r>
          </a:p>
        </p:txBody>
      </p:sp>
      <p:sp>
        <p:nvSpPr>
          <p:cNvPr id="6" name="Slide Number Placeholder 5"/>
          <p:cNvSpPr>
            <a:spLocks noGrp="1"/>
          </p:cNvSpPr>
          <p:nvPr>
            <p:ph type="sldNum" sz="quarter" idx="5"/>
          </p:nvPr>
        </p:nvSpPr>
        <p:spPr/>
        <p:txBody>
          <a:bodyPr/>
          <a:lstStyle/>
          <a:p>
            <a:fld id="{5F5AA457-B9A8-4E54-BE4A-86B7883CD2C2}" type="slidenum">
              <a:rPr lang="en-US" smtClean="0"/>
              <a:t>25</a:t>
            </a:fld>
            <a:endParaRPr lang="en-US"/>
          </a:p>
        </p:txBody>
      </p:sp>
    </p:spTree>
    <p:extLst>
      <p:ext uri="{BB962C8B-B14F-4D97-AF65-F5344CB8AC3E}">
        <p14:creationId xmlns:p14="http://schemas.microsoft.com/office/powerpoint/2010/main" val="12875007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AAEPC - 11/9/2023</a:t>
            </a:r>
          </a:p>
        </p:txBody>
      </p:sp>
      <p:sp>
        <p:nvSpPr>
          <p:cNvPr id="5" name="Footer Placeholder 4"/>
          <p:cNvSpPr>
            <a:spLocks noGrp="1"/>
          </p:cNvSpPr>
          <p:nvPr>
            <p:ph type="ftr" sz="quarter" idx="4"/>
          </p:nvPr>
        </p:nvSpPr>
        <p:spPr/>
        <p:txBody>
          <a:bodyPr/>
          <a:lstStyle/>
          <a:p>
            <a:r>
              <a:rPr lang="en-US"/>
              <a:t>© 2023 A. P. Curatola</a:t>
            </a:r>
          </a:p>
        </p:txBody>
      </p:sp>
      <p:sp>
        <p:nvSpPr>
          <p:cNvPr id="6" name="Slide Number Placeholder 5"/>
          <p:cNvSpPr>
            <a:spLocks noGrp="1"/>
          </p:cNvSpPr>
          <p:nvPr>
            <p:ph type="sldNum" sz="quarter" idx="5"/>
          </p:nvPr>
        </p:nvSpPr>
        <p:spPr/>
        <p:txBody>
          <a:bodyPr/>
          <a:lstStyle/>
          <a:p>
            <a:fld id="{5F5AA457-B9A8-4E54-BE4A-86B7883CD2C2}" type="slidenum">
              <a:rPr lang="en-US" smtClean="0"/>
              <a:t>26</a:t>
            </a:fld>
            <a:endParaRPr lang="en-US"/>
          </a:p>
        </p:txBody>
      </p:sp>
    </p:spTree>
    <p:extLst>
      <p:ext uri="{BB962C8B-B14F-4D97-AF65-F5344CB8AC3E}">
        <p14:creationId xmlns:p14="http://schemas.microsoft.com/office/powerpoint/2010/main" val="29842022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AAEPC - 11/9/2023</a:t>
            </a:r>
          </a:p>
        </p:txBody>
      </p:sp>
      <p:sp>
        <p:nvSpPr>
          <p:cNvPr id="5" name="Footer Placeholder 4"/>
          <p:cNvSpPr>
            <a:spLocks noGrp="1"/>
          </p:cNvSpPr>
          <p:nvPr>
            <p:ph type="ftr" sz="quarter" idx="4"/>
          </p:nvPr>
        </p:nvSpPr>
        <p:spPr/>
        <p:txBody>
          <a:bodyPr/>
          <a:lstStyle/>
          <a:p>
            <a:r>
              <a:rPr lang="en-US"/>
              <a:t>© 2023 A. P. Curatola</a:t>
            </a:r>
          </a:p>
        </p:txBody>
      </p:sp>
      <p:sp>
        <p:nvSpPr>
          <p:cNvPr id="6" name="Slide Number Placeholder 5"/>
          <p:cNvSpPr>
            <a:spLocks noGrp="1"/>
          </p:cNvSpPr>
          <p:nvPr>
            <p:ph type="sldNum" sz="quarter" idx="5"/>
          </p:nvPr>
        </p:nvSpPr>
        <p:spPr/>
        <p:txBody>
          <a:bodyPr/>
          <a:lstStyle/>
          <a:p>
            <a:fld id="{5F5AA457-B9A8-4E54-BE4A-86B7883CD2C2}" type="slidenum">
              <a:rPr lang="en-US" smtClean="0"/>
              <a:t>27</a:t>
            </a:fld>
            <a:endParaRPr lang="en-US"/>
          </a:p>
        </p:txBody>
      </p:sp>
    </p:spTree>
    <p:extLst>
      <p:ext uri="{BB962C8B-B14F-4D97-AF65-F5344CB8AC3E}">
        <p14:creationId xmlns:p14="http://schemas.microsoft.com/office/powerpoint/2010/main" val="22104784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AAEPC - 11/9/2023</a:t>
            </a:r>
          </a:p>
        </p:txBody>
      </p:sp>
      <p:sp>
        <p:nvSpPr>
          <p:cNvPr id="5" name="Footer Placeholder 4"/>
          <p:cNvSpPr>
            <a:spLocks noGrp="1"/>
          </p:cNvSpPr>
          <p:nvPr>
            <p:ph type="ftr" sz="quarter" idx="4"/>
          </p:nvPr>
        </p:nvSpPr>
        <p:spPr/>
        <p:txBody>
          <a:bodyPr/>
          <a:lstStyle/>
          <a:p>
            <a:r>
              <a:rPr lang="en-US"/>
              <a:t>© 2023 A. P. Curatola</a:t>
            </a:r>
          </a:p>
        </p:txBody>
      </p:sp>
      <p:sp>
        <p:nvSpPr>
          <p:cNvPr id="6" name="Slide Number Placeholder 5"/>
          <p:cNvSpPr>
            <a:spLocks noGrp="1"/>
          </p:cNvSpPr>
          <p:nvPr>
            <p:ph type="sldNum" sz="quarter" idx="5"/>
          </p:nvPr>
        </p:nvSpPr>
        <p:spPr/>
        <p:txBody>
          <a:bodyPr/>
          <a:lstStyle/>
          <a:p>
            <a:fld id="{5F5AA457-B9A8-4E54-BE4A-86B7883CD2C2}" type="slidenum">
              <a:rPr lang="en-US" smtClean="0"/>
              <a:t>28</a:t>
            </a:fld>
            <a:endParaRPr lang="en-US"/>
          </a:p>
        </p:txBody>
      </p:sp>
    </p:spTree>
    <p:extLst>
      <p:ext uri="{BB962C8B-B14F-4D97-AF65-F5344CB8AC3E}">
        <p14:creationId xmlns:p14="http://schemas.microsoft.com/office/powerpoint/2010/main" val="12304851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AAEPC - 11/9/2023</a:t>
            </a:r>
          </a:p>
        </p:txBody>
      </p:sp>
      <p:sp>
        <p:nvSpPr>
          <p:cNvPr id="5" name="Footer Placeholder 4"/>
          <p:cNvSpPr>
            <a:spLocks noGrp="1"/>
          </p:cNvSpPr>
          <p:nvPr>
            <p:ph type="ftr" sz="quarter" idx="4"/>
          </p:nvPr>
        </p:nvSpPr>
        <p:spPr/>
        <p:txBody>
          <a:bodyPr/>
          <a:lstStyle/>
          <a:p>
            <a:r>
              <a:rPr lang="en-US"/>
              <a:t>© 2023 A. P. Curatola</a:t>
            </a:r>
          </a:p>
        </p:txBody>
      </p:sp>
      <p:sp>
        <p:nvSpPr>
          <p:cNvPr id="6" name="Slide Number Placeholder 5"/>
          <p:cNvSpPr>
            <a:spLocks noGrp="1"/>
          </p:cNvSpPr>
          <p:nvPr>
            <p:ph type="sldNum" sz="quarter" idx="5"/>
          </p:nvPr>
        </p:nvSpPr>
        <p:spPr/>
        <p:txBody>
          <a:bodyPr/>
          <a:lstStyle/>
          <a:p>
            <a:fld id="{5F5AA457-B9A8-4E54-BE4A-86B7883CD2C2}" type="slidenum">
              <a:rPr lang="en-US" smtClean="0"/>
              <a:t>29</a:t>
            </a:fld>
            <a:endParaRPr lang="en-US"/>
          </a:p>
        </p:txBody>
      </p:sp>
    </p:spTree>
    <p:extLst>
      <p:ext uri="{BB962C8B-B14F-4D97-AF65-F5344CB8AC3E}">
        <p14:creationId xmlns:p14="http://schemas.microsoft.com/office/powerpoint/2010/main" val="1020859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AAEPC - 11/9/2023</a:t>
            </a:r>
          </a:p>
        </p:txBody>
      </p:sp>
      <p:sp>
        <p:nvSpPr>
          <p:cNvPr id="5" name="Footer Placeholder 4"/>
          <p:cNvSpPr>
            <a:spLocks noGrp="1"/>
          </p:cNvSpPr>
          <p:nvPr>
            <p:ph type="ftr" sz="quarter" idx="4"/>
          </p:nvPr>
        </p:nvSpPr>
        <p:spPr/>
        <p:txBody>
          <a:bodyPr/>
          <a:lstStyle/>
          <a:p>
            <a:r>
              <a:rPr lang="en-US"/>
              <a:t>© 2023 A. P. Curatola</a:t>
            </a:r>
          </a:p>
        </p:txBody>
      </p:sp>
      <p:sp>
        <p:nvSpPr>
          <p:cNvPr id="6" name="Slide Number Placeholder 5"/>
          <p:cNvSpPr>
            <a:spLocks noGrp="1"/>
          </p:cNvSpPr>
          <p:nvPr>
            <p:ph type="sldNum" sz="quarter" idx="5"/>
          </p:nvPr>
        </p:nvSpPr>
        <p:spPr/>
        <p:txBody>
          <a:bodyPr/>
          <a:lstStyle/>
          <a:p>
            <a:fld id="{5F5AA457-B9A8-4E54-BE4A-86B7883CD2C2}" type="slidenum">
              <a:rPr lang="en-US" smtClean="0"/>
              <a:t>3</a:t>
            </a:fld>
            <a:endParaRPr lang="en-US"/>
          </a:p>
        </p:txBody>
      </p:sp>
    </p:spTree>
    <p:extLst>
      <p:ext uri="{BB962C8B-B14F-4D97-AF65-F5344CB8AC3E}">
        <p14:creationId xmlns:p14="http://schemas.microsoft.com/office/powerpoint/2010/main" val="6706423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AAEPC - 11/9/2023</a:t>
            </a:r>
          </a:p>
        </p:txBody>
      </p:sp>
      <p:sp>
        <p:nvSpPr>
          <p:cNvPr id="5" name="Footer Placeholder 4"/>
          <p:cNvSpPr>
            <a:spLocks noGrp="1"/>
          </p:cNvSpPr>
          <p:nvPr>
            <p:ph type="ftr" sz="quarter" idx="4"/>
          </p:nvPr>
        </p:nvSpPr>
        <p:spPr/>
        <p:txBody>
          <a:bodyPr/>
          <a:lstStyle/>
          <a:p>
            <a:r>
              <a:rPr lang="en-US"/>
              <a:t>© 2023 A. P. Curatola</a:t>
            </a:r>
          </a:p>
        </p:txBody>
      </p:sp>
      <p:sp>
        <p:nvSpPr>
          <p:cNvPr id="6" name="Slide Number Placeholder 5"/>
          <p:cNvSpPr>
            <a:spLocks noGrp="1"/>
          </p:cNvSpPr>
          <p:nvPr>
            <p:ph type="sldNum" sz="quarter" idx="5"/>
          </p:nvPr>
        </p:nvSpPr>
        <p:spPr/>
        <p:txBody>
          <a:bodyPr/>
          <a:lstStyle/>
          <a:p>
            <a:fld id="{5F5AA457-B9A8-4E54-BE4A-86B7883CD2C2}" type="slidenum">
              <a:rPr lang="en-US" smtClean="0"/>
              <a:t>30</a:t>
            </a:fld>
            <a:endParaRPr lang="en-US"/>
          </a:p>
        </p:txBody>
      </p:sp>
    </p:spTree>
    <p:extLst>
      <p:ext uri="{BB962C8B-B14F-4D97-AF65-F5344CB8AC3E}">
        <p14:creationId xmlns:p14="http://schemas.microsoft.com/office/powerpoint/2010/main" val="30017083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AAEPC - 11/9/2023</a:t>
            </a:r>
          </a:p>
        </p:txBody>
      </p:sp>
      <p:sp>
        <p:nvSpPr>
          <p:cNvPr id="5" name="Footer Placeholder 4"/>
          <p:cNvSpPr>
            <a:spLocks noGrp="1"/>
          </p:cNvSpPr>
          <p:nvPr>
            <p:ph type="ftr" sz="quarter" idx="4"/>
          </p:nvPr>
        </p:nvSpPr>
        <p:spPr/>
        <p:txBody>
          <a:bodyPr/>
          <a:lstStyle/>
          <a:p>
            <a:r>
              <a:rPr lang="en-US"/>
              <a:t>© 2023 A. P. Curatola</a:t>
            </a:r>
          </a:p>
        </p:txBody>
      </p:sp>
      <p:sp>
        <p:nvSpPr>
          <p:cNvPr id="6" name="Slide Number Placeholder 5"/>
          <p:cNvSpPr>
            <a:spLocks noGrp="1"/>
          </p:cNvSpPr>
          <p:nvPr>
            <p:ph type="sldNum" sz="quarter" idx="5"/>
          </p:nvPr>
        </p:nvSpPr>
        <p:spPr/>
        <p:txBody>
          <a:bodyPr/>
          <a:lstStyle/>
          <a:p>
            <a:fld id="{5F5AA457-B9A8-4E54-BE4A-86B7883CD2C2}" type="slidenum">
              <a:rPr lang="en-US" smtClean="0"/>
              <a:t>31</a:t>
            </a:fld>
            <a:endParaRPr lang="en-US"/>
          </a:p>
        </p:txBody>
      </p:sp>
    </p:spTree>
    <p:extLst>
      <p:ext uri="{BB962C8B-B14F-4D97-AF65-F5344CB8AC3E}">
        <p14:creationId xmlns:p14="http://schemas.microsoft.com/office/powerpoint/2010/main" val="17726903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AAEPC - 11/9/2023</a:t>
            </a:r>
          </a:p>
        </p:txBody>
      </p:sp>
      <p:sp>
        <p:nvSpPr>
          <p:cNvPr id="5" name="Footer Placeholder 4"/>
          <p:cNvSpPr>
            <a:spLocks noGrp="1"/>
          </p:cNvSpPr>
          <p:nvPr>
            <p:ph type="ftr" sz="quarter" idx="4"/>
          </p:nvPr>
        </p:nvSpPr>
        <p:spPr/>
        <p:txBody>
          <a:bodyPr/>
          <a:lstStyle/>
          <a:p>
            <a:r>
              <a:rPr lang="en-US"/>
              <a:t>© 2023 A. P. Curatola</a:t>
            </a:r>
          </a:p>
        </p:txBody>
      </p:sp>
      <p:sp>
        <p:nvSpPr>
          <p:cNvPr id="6" name="Slide Number Placeholder 5"/>
          <p:cNvSpPr>
            <a:spLocks noGrp="1"/>
          </p:cNvSpPr>
          <p:nvPr>
            <p:ph type="sldNum" sz="quarter" idx="5"/>
          </p:nvPr>
        </p:nvSpPr>
        <p:spPr/>
        <p:txBody>
          <a:bodyPr/>
          <a:lstStyle/>
          <a:p>
            <a:fld id="{5F5AA457-B9A8-4E54-BE4A-86B7883CD2C2}" type="slidenum">
              <a:rPr lang="en-US" smtClean="0"/>
              <a:t>32</a:t>
            </a:fld>
            <a:endParaRPr lang="en-US"/>
          </a:p>
        </p:txBody>
      </p:sp>
    </p:spTree>
    <p:extLst>
      <p:ext uri="{BB962C8B-B14F-4D97-AF65-F5344CB8AC3E}">
        <p14:creationId xmlns:p14="http://schemas.microsoft.com/office/powerpoint/2010/main" val="22327153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AAEPC - 11/9/2023</a:t>
            </a:r>
          </a:p>
        </p:txBody>
      </p:sp>
      <p:sp>
        <p:nvSpPr>
          <p:cNvPr id="5" name="Footer Placeholder 4"/>
          <p:cNvSpPr>
            <a:spLocks noGrp="1"/>
          </p:cNvSpPr>
          <p:nvPr>
            <p:ph type="ftr" sz="quarter" idx="4"/>
          </p:nvPr>
        </p:nvSpPr>
        <p:spPr/>
        <p:txBody>
          <a:bodyPr/>
          <a:lstStyle/>
          <a:p>
            <a:r>
              <a:rPr lang="en-US"/>
              <a:t>© 2023 A. P. Curatola</a:t>
            </a:r>
          </a:p>
        </p:txBody>
      </p:sp>
      <p:sp>
        <p:nvSpPr>
          <p:cNvPr id="6" name="Slide Number Placeholder 5"/>
          <p:cNvSpPr>
            <a:spLocks noGrp="1"/>
          </p:cNvSpPr>
          <p:nvPr>
            <p:ph type="sldNum" sz="quarter" idx="5"/>
          </p:nvPr>
        </p:nvSpPr>
        <p:spPr/>
        <p:txBody>
          <a:bodyPr/>
          <a:lstStyle/>
          <a:p>
            <a:fld id="{5F5AA457-B9A8-4E54-BE4A-86B7883CD2C2}" type="slidenum">
              <a:rPr lang="en-US" smtClean="0"/>
              <a:t>33</a:t>
            </a:fld>
            <a:endParaRPr lang="en-US"/>
          </a:p>
        </p:txBody>
      </p:sp>
    </p:spTree>
    <p:extLst>
      <p:ext uri="{BB962C8B-B14F-4D97-AF65-F5344CB8AC3E}">
        <p14:creationId xmlns:p14="http://schemas.microsoft.com/office/powerpoint/2010/main" val="26853409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AAEPC - 11/9/2023</a:t>
            </a:r>
          </a:p>
        </p:txBody>
      </p:sp>
      <p:sp>
        <p:nvSpPr>
          <p:cNvPr id="5" name="Footer Placeholder 4"/>
          <p:cNvSpPr>
            <a:spLocks noGrp="1"/>
          </p:cNvSpPr>
          <p:nvPr>
            <p:ph type="ftr" sz="quarter" idx="4"/>
          </p:nvPr>
        </p:nvSpPr>
        <p:spPr/>
        <p:txBody>
          <a:bodyPr/>
          <a:lstStyle/>
          <a:p>
            <a:r>
              <a:rPr lang="en-US"/>
              <a:t>© 2023 A. P. Curatola</a:t>
            </a:r>
          </a:p>
        </p:txBody>
      </p:sp>
      <p:sp>
        <p:nvSpPr>
          <p:cNvPr id="6" name="Slide Number Placeholder 5"/>
          <p:cNvSpPr>
            <a:spLocks noGrp="1"/>
          </p:cNvSpPr>
          <p:nvPr>
            <p:ph type="sldNum" sz="quarter" idx="5"/>
          </p:nvPr>
        </p:nvSpPr>
        <p:spPr/>
        <p:txBody>
          <a:bodyPr/>
          <a:lstStyle/>
          <a:p>
            <a:fld id="{5F5AA457-B9A8-4E54-BE4A-86B7883CD2C2}" type="slidenum">
              <a:rPr lang="en-US" smtClean="0"/>
              <a:t>34</a:t>
            </a:fld>
            <a:endParaRPr lang="en-US"/>
          </a:p>
        </p:txBody>
      </p:sp>
    </p:spTree>
    <p:extLst>
      <p:ext uri="{BB962C8B-B14F-4D97-AF65-F5344CB8AC3E}">
        <p14:creationId xmlns:p14="http://schemas.microsoft.com/office/powerpoint/2010/main" val="37068945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AAEPC - 11/9/2023</a:t>
            </a:r>
          </a:p>
        </p:txBody>
      </p:sp>
      <p:sp>
        <p:nvSpPr>
          <p:cNvPr id="5" name="Footer Placeholder 4"/>
          <p:cNvSpPr>
            <a:spLocks noGrp="1"/>
          </p:cNvSpPr>
          <p:nvPr>
            <p:ph type="ftr" sz="quarter" idx="4"/>
          </p:nvPr>
        </p:nvSpPr>
        <p:spPr/>
        <p:txBody>
          <a:bodyPr/>
          <a:lstStyle/>
          <a:p>
            <a:r>
              <a:rPr lang="en-US"/>
              <a:t>© 2023 A. P. Curatola</a:t>
            </a:r>
          </a:p>
        </p:txBody>
      </p:sp>
      <p:sp>
        <p:nvSpPr>
          <p:cNvPr id="6" name="Slide Number Placeholder 5"/>
          <p:cNvSpPr>
            <a:spLocks noGrp="1"/>
          </p:cNvSpPr>
          <p:nvPr>
            <p:ph type="sldNum" sz="quarter" idx="5"/>
          </p:nvPr>
        </p:nvSpPr>
        <p:spPr/>
        <p:txBody>
          <a:bodyPr/>
          <a:lstStyle/>
          <a:p>
            <a:fld id="{5F5AA457-B9A8-4E54-BE4A-86B7883CD2C2}" type="slidenum">
              <a:rPr lang="en-US" smtClean="0"/>
              <a:t>35</a:t>
            </a:fld>
            <a:endParaRPr lang="en-US"/>
          </a:p>
        </p:txBody>
      </p:sp>
    </p:spTree>
    <p:extLst>
      <p:ext uri="{BB962C8B-B14F-4D97-AF65-F5344CB8AC3E}">
        <p14:creationId xmlns:p14="http://schemas.microsoft.com/office/powerpoint/2010/main" val="24270933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AAEPC - 11/9/2023</a:t>
            </a:r>
          </a:p>
        </p:txBody>
      </p:sp>
      <p:sp>
        <p:nvSpPr>
          <p:cNvPr id="5" name="Footer Placeholder 4"/>
          <p:cNvSpPr>
            <a:spLocks noGrp="1"/>
          </p:cNvSpPr>
          <p:nvPr>
            <p:ph type="ftr" sz="quarter" idx="4"/>
          </p:nvPr>
        </p:nvSpPr>
        <p:spPr/>
        <p:txBody>
          <a:bodyPr/>
          <a:lstStyle/>
          <a:p>
            <a:r>
              <a:rPr lang="en-US"/>
              <a:t>© 2023 A. P. Curatola</a:t>
            </a:r>
          </a:p>
        </p:txBody>
      </p:sp>
      <p:sp>
        <p:nvSpPr>
          <p:cNvPr id="6" name="Slide Number Placeholder 5"/>
          <p:cNvSpPr>
            <a:spLocks noGrp="1"/>
          </p:cNvSpPr>
          <p:nvPr>
            <p:ph type="sldNum" sz="quarter" idx="5"/>
          </p:nvPr>
        </p:nvSpPr>
        <p:spPr/>
        <p:txBody>
          <a:bodyPr/>
          <a:lstStyle/>
          <a:p>
            <a:fld id="{5F5AA457-B9A8-4E54-BE4A-86B7883CD2C2}" type="slidenum">
              <a:rPr lang="en-US" smtClean="0"/>
              <a:t>36</a:t>
            </a:fld>
            <a:endParaRPr lang="en-US"/>
          </a:p>
        </p:txBody>
      </p:sp>
    </p:spTree>
    <p:extLst>
      <p:ext uri="{BB962C8B-B14F-4D97-AF65-F5344CB8AC3E}">
        <p14:creationId xmlns:p14="http://schemas.microsoft.com/office/powerpoint/2010/main" val="22527080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AAEPC - 11/9/2023</a:t>
            </a:r>
          </a:p>
        </p:txBody>
      </p:sp>
      <p:sp>
        <p:nvSpPr>
          <p:cNvPr id="5" name="Footer Placeholder 4"/>
          <p:cNvSpPr>
            <a:spLocks noGrp="1"/>
          </p:cNvSpPr>
          <p:nvPr>
            <p:ph type="ftr" sz="quarter" idx="4"/>
          </p:nvPr>
        </p:nvSpPr>
        <p:spPr/>
        <p:txBody>
          <a:bodyPr/>
          <a:lstStyle/>
          <a:p>
            <a:r>
              <a:rPr lang="en-US"/>
              <a:t>© 2023 A. P. Curatola</a:t>
            </a:r>
          </a:p>
        </p:txBody>
      </p:sp>
      <p:sp>
        <p:nvSpPr>
          <p:cNvPr id="6" name="Slide Number Placeholder 5"/>
          <p:cNvSpPr>
            <a:spLocks noGrp="1"/>
          </p:cNvSpPr>
          <p:nvPr>
            <p:ph type="sldNum" sz="quarter" idx="5"/>
          </p:nvPr>
        </p:nvSpPr>
        <p:spPr/>
        <p:txBody>
          <a:bodyPr/>
          <a:lstStyle/>
          <a:p>
            <a:fld id="{5F5AA457-B9A8-4E54-BE4A-86B7883CD2C2}" type="slidenum">
              <a:rPr lang="en-US" smtClean="0"/>
              <a:t>37</a:t>
            </a:fld>
            <a:endParaRPr lang="en-US"/>
          </a:p>
        </p:txBody>
      </p:sp>
    </p:spTree>
    <p:extLst>
      <p:ext uri="{BB962C8B-B14F-4D97-AF65-F5344CB8AC3E}">
        <p14:creationId xmlns:p14="http://schemas.microsoft.com/office/powerpoint/2010/main" val="23892095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AAEPC - 11/9/2023</a:t>
            </a:r>
          </a:p>
        </p:txBody>
      </p:sp>
      <p:sp>
        <p:nvSpPr>
          <p:cNvPr id="5" name="Footer Placeholder 4"/>
          <p:cNvSpPr>
            <a:spLocks noGrp="1"/>
          </p:cNvSpPr>
          <p:nvPr>
            <p:ph type="ftr" sz="quarter" idx="4"/>
          </p:nvPr>
        </p:nvSpPr>
        <p:spPr/>
        <p:txBody>
          <a:bodyPr/>
          <a:lstStyle/>
          <a:p>
            <a:r>
              <a:rPr lang="en-US"/>
              <a:t>© 2023 A. P. Curatola</a:t>
            </a:r>
          </a:p>
        </p:txBody>
      </p:sp>
      <p:sp>
        <p:nvSpPr>
          <p:cNvPr id="6" name="Slide Number Placeholder 5"/>
          <p:cNvSpPr>
            <a:spLocks noGrp="1"/>
          </p:cNvSpPr>
          <p:nvPr>
            <p:ph type="sldNum" sz="quarter" idx="5"/>
          </p:nvPr>
        </p:nvSpPr>
        <p:spPr/>
        <p:txBody>
          <a:bodyPr/>
          <a:lstStyle/>
          <a:p>
            <a:fld id="{5F5AA457-B9A8-4E54-BE4A-86B7883CD2C2}" type="slidenum">
              <a:rPr lang="en-US" smtClean="0"/>
              <a:t>38</a:t>
            </a:fld>
            <a:endParaRPr lang="en-US"/>
          </a:p>
        </p:txBody>
      </p:sp>
    </p:spTree>
    <p:extLst>
      <p:ext uri="{BB962C8B-B14F-4D97-AF65-F5344CB8AC3E}">
        <p14:creationId xmlns:p14="http://schemas.microsoft.com/office/powerpoint/2010/main" val="6219163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AAEPC - 11/9/2023</a:t>
            </a:r>
          </a:p>
        </p:txBody>
      </p:sp>
      <p:sp>
        <p:nvSpPr>
          <p:cNvPr id="5" name="Footer Placeholder 4"/>
          <p:cNvSpPr>
            <a:spLocks noGrp="1"/>
          </p:cNvSpPr>
          <p:nvPr>
            <p:ph type="ftr" sz="quarter" idx="4"/>
          </p:nvPr>
        </p:nvSpPr>
        <p:spPr/>
        <p:txBody>
          <a:bodyPr/>
          <a:lstStyle/>
          <a:p>
            <a:r>
              <a:rPr lang="en-US"/>
              <a:t>© 2023 A. P. Curatola</a:t>
            </a:r>
          </a:p>
        </p:txBody>
      </p:sp>
      <p:sp>
        <p:nvSpPr>
          <p:cNvPr id="6" name="Slide Number Placeholder 5"/>
          <p:cNvSpPr>
            <a:spLocks noGrp="1"/>
          </p:cNvSpPr>
          <p:nvPr>
            <p:ph type="sldNum" sz="quarter" idx="5"/>
          </p:nvPr>
        </p:nvSpPr>
        <p:spPr/>
        <p:txBody>
          <a:bodyPr/>
          <a:lstStyle/>
          <a:p>
            <a:fld id="{5F5AA457-B9A8-4E54-BE4A-86B7883CD2C2}" type="slidenum">
              <a:rPr lang="en-US" smtClean="0"/>
              <a:t>39</a:t>
            </a:fld>
            <a:endParaRPr lang="en-US"/>
          </a:p>
        </p:txBody>
      </p:sp>
    </p:spTree>
    <p:extLst>
      <p:ext uri="{BB962C8B-B14F-4D97-AF65-F5344CB8AC3E}">
        <p14:creationId xmlns:p14="http://schemas.microsoft.com/office/powerpoint/2010/main" val="1443365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AAEPC - 11/9/2023</a:t>
            </a:r>
          </a:p>
        </p:txBody>
      </p:sp>
      <p:sp>
        <p:nvSpPr>
          <p:cNvPr id="5" name="Footer Placeholder 4"/>
          <p:cNvSpPr>
            <a:spLocks noGrp="1"/>
          </p:cNvSpPr>
          <p:nvPr>
            <p:ph type="ftr" sz="quarter" idx="4"/>
          </p:nvPr>
        </p:nvSpPr>
        <p:spPr/>
        <p:txBody>
          <a:bodyPr/>
          <a:lstStyle/>
          <a:p>
            <a:r>
              <a:rPr lang="en-US"/>
              <a:t>© 2023 A. P. Curatola</a:t>
            </a:r>
          </a:p>
        </p:txBody>
      </p:sp>
      <p:sp>
        <p:nvSpPr>
          <p:cNvPr id="6" name="Slide Number Placeholder 5"/>
          <p:cNvSpPr>
            <a:spLocks noGrp="1"/>
          </p:cNvSpPr>
          <p:nvPr>
            <p:ph type="sldNum" sz="quarter" idx="5"/>
          </p:nvPr>
        </p:nvSpPr>
        <p:spPr/>
        <p:txBody>
          <a:bodyPr/>
          <a:lstStyle/>
          <a:p>
            <a:fld id="{5F5AA457-B9A8-4E54-BE4A-86B7883CD2C2}" type="slidenum">
              <a:rPr lang="en-US" smtClean="0"/>
              <a:t>4</a:t>
            </a:fld>
            <a:endParaRPr lang="en-US"/>
          </a:p>
        </p:txBody>
      </p:sp>
    </p:spTree>
    <p:extLst>
      <p:ext uri="{BB962C8B-B14F-4D97-AF65-F5344CB8AC3E}">
        <p14:creationId xmlns:p14="http://schemas.microsoft.com/office/powerpoint/2010/main" val="14339447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AAEPC - 11/9/2023</a:t>
            </a:r>
          </a:p>
        </p:txBody>
      </p:sp>
      <p:sp>
        <p:nvSpPr>
          <p:cNvPr id="5" name="Footer Placeholder 4"/>
          <p:cNvSpPr>
            <a:spLocks noGrp="1"/>
          </p:cNvSpPr>
          <p:nvPr>
            <p:ph type="ftr" sz="quarter" idx="4"/>
          </p:nvPr>
        </p:nvSpPr>
        <p:spPr/>
        <p:txBody>
          <a:bodyPr/>
          <a:lstStyle/>
          <a:p>
            <a:r>
              <a:rPr lang="en-US"/>
              <a:t>© 2023 A. P. Curatola</a:t>
            </a:r>
          </a:p>
        </p:txBody>
      </p:sp>
      <p:sp>
        <p:nvSpPr>
          <p:cNvPr id="6" name="Slide Number Placeholder 5"/>
          <p:cNvSpPr>
            <a:spLocks noGrp="1"/>
          </p:cNvSpPr>
          <p:nvPr>
            <p:ph type="sldNum" sz="quarter" idx="5"/>
          </p:nvPr>
        </p:nvSpPr>
        <p:spPr/>
        <p:txBody>
          <a:bodyPr/>
          <a:lstStyle/>
          <a:p>
            <a:fld id="{5F5AA457-B9A8-4E54-BE4A-86B7883CD2C2}" type="slidenum">
              <a:rPr lang="en-US" smtClean="0"/>
              <a:t>40</a:t>
            </a:fld>
            <a:endParaRPr lang="en-US"/>
          </a:p>
        </p:txBody>
      </p:sp>
    </p:spTree>
    <p:extLst>
      <p:ext uri="{BB962C8B-B14F-4D97-AF65-F5344CB8AC3E}">
        <p14:creationId xmlns:p14="http://schemas.microsoft.com/office/powerpoint/2010/main" val="4071967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AAEPC - 11/9/2023</a:t>
            </a:r>
          </a:p>
        </p:txBody>
      </p:sp>
      <p:sp>
        <p:nvSpPr>
          <p:cNvPr id="5" name="Footer Placeholder 4"/>
          <p:cNvSpPr>
            <a:spLocks noGrp="1"/>
          </p:cNvSpPr>
          <p:nvPr>
            <p:ph type="ftr" sz="quarter" idx="4"/>
          </p:nvPr>
        </p:nvSpPr>
        <p:spPr/>
        <p:txBody>
          <a:bodyPr/>
          <a:lstStyle/>
          <a:p>
            <a:r>
              <a:rPr lang="en-US"/>
              <a:t>© 2023 A. P. Curatola</a:t>
            </a:r>
          </a:p>
        </p:txBody>
      </p:sp>
      <p:sp>
        <p:nvSpPr>
          <p:cNvPr id="6" name="Slide Number Placeholder 5"/>
          <p:cNvSpPr>
            <a:spLocks noGrp="1"/>
          </p:cNvSpPr>
          <p:nvPr>
            <p:ph type="sldNum" sz="quarter" idx="5"/>
          </p:nvPr>
        </p:nvSpPr>
        <p:spPr/>
        <p:txBody>
          <a:bodyPr/>
          <a:lstStyle/>
          <a:p>
            <a:fld id="{5F5AA457-B9A8-4E54-BE4A-86B7883CD2C2}" type="slidenum">
              <a:rPr lang="en-US" smtClean="0"/>
              <a:t>5</a:t>
            </a:fld>
            <a:endParaRPr lang="en-US"/>
          </a:p>
        </p:txBody>
      </p:sp>
    </p:spTree>
    <p:extLst>
      <p:ext uri="{BB962C8B-B14F-4D97-AF65-F5344CB8AC3E}">
        <p14:creationId xmlns:p14="http://schemas.microsoft.com/office/powerpoint/2010/main" val="2415093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AAEPC - 11/9/2023</a:t>
            </a:r>
          </a:p>
        </p:txBody>
      </p:sp>
      <p:sp>
        <p:nvSpPr>
          <p:cNvPr id="5" name="Footer Placeholder 4"/>
          <p:cNvSpPr>
            <a:spLocks noGrp="1"/>
          </p:cNvSpPr>
          <p:nvPr>
            <p:ph type="ftr" sz="quarter" idx="4"/>
          </p:nvPr>
        </p:nvSpPr>
        <p:spPr/>
        <p:txBody>
          <a:bodyPr/>
          <a:lstStyle/>
          <a:p>
            <a:r>
              <a:rPr lang="en-US"/>
              <a:t>© 2023 A. P. Curatola</a:t>
            </a:r>
          </a:p>
        </p:txBody>
      </p:sp>
      <p:sp>
        <p:nvSpPr>
          <p:cNvPr id="6" name="Slide Number Placeholder 5"/>
          <p:cNvSpPr>
            <a:spLocks noGrp="1"/>
          </p:cNvSpPr>
          <p:nvPr>
            <p:ph type="sldNum" sz="quarter" idx="5"/>
          </p:nvPr>
        </p:nvSpPr>
        <p:spPr/>
        <p:txBody>
          <a:bodyPr/>
          <a:lstStyle/>
          <a:p>
            <a:fld id="{5F5AA457-B9A8-4E54-BE4A-86B7883CD2C2}" type="slidenum">
              <a:rPr lang="en-US" smtClean="0"/>
              <a:t>6</a:t>
            </a:fld>
            <a:endParaRPr lang="en-US"/>
          </a:p>
        </p:txBody>
      </p:sp>
    </p:spTree>
    <p:extLst>
      <p:ext uri="{BB962C8B-B14F-4D97-AF65-F5344CB8AC3E}">
        <p14:creationId xmlns:p14="http://schemas.microsoft.com/office/powerpoint/2010/main" val="3926706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AAEPC - 11/9/2023</a:t>
            </a:r>
          </a:p>
        </p:txBody>
      </p:sp>
      <p:sp>
        <p:nvSpPr>
          <p:cNvPr id="5" name="Footer Placeholder 4"/>
          <p:cNvSpPr>
            <a:spLocks noGrp="1"/>
          </p:cNvSpPr>
          <p:nvPr>
            <p:ph type="ftr" sz="quarter" idx="4"/>
          </p:nvPr>
        </p:nvSpPr>
        <p:spPr/>
        <p:txBody>
          <a:bodyPr/>
          <a:lstStyle/>
          <a:p>
            <a:r>
              <a:rPr lang="en-US"/>
              <a:t>© 2023 A. P. Curatola</a:t>
            </a:r>
          </a:p>
        </p:txBody>
      </p:sp>
      <p:sp>
        <p:nvSpPr>
          <p:cNvPr id="6" name="Slide Number Placeholder 5"/>
          <p:cNvSpPr>
            <a:spLocks noGrp="1"/>
          </p:cNvSpPr>
          <p:nvPr>
            <p:ph type="sldNum" sz="quarter" idx="5"/>
          </p:nvPr>
        </p:nvSpPr>
        <p:spPr/>
        <p:txBody>
          <a:bodyPr/>
          <a:lstStyle/>
          <a:p>
            <a:fld id="{5F5AA457-B9A8-4E54-BE4A-86B7883CD2C2}" type="slidenum">
              <a:rPr lang="en-US" smtClean="0"/>
              <a:t>7</a:t>
            </a:fld>
            <a:endParaRPr lang="en-US"/>
          </a:p>
        </p:txBody>
      </p:sp>
    </p:spTree>
    <p:extLst>
      <p:ext uri="{BB962C8B-B14F-4D97-AF65-F5344CB8AC3E}">
        <p14:creationId xmlns:p14="http://schemas.microsoft.com/office/powerpoint/2010/main" val="4052617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AAEPC - 11/9/2023</a:t>
            </a:r>
          </a:p>
        </p:txBody>
      </p:sp>
      <p:sp>
        <p:nvSpPr>
          <p:cNvPr id="5" name="Footer Placeholder 4"/>
          <p:cNvSpPr>
            <a:spLocks noGrp="1"/>
          </p:cNvSpPr>
          <p:nvPr>
            <p:ph type="ftr" sz="quarter" idx="4"/>
          </p:nvPr>
        </p:nvSpPr>
        <p:spPr/>
        <p:txBody>
          <a:bodyPr/>
          <a:lstStyle/>
          <a:p>
            <a:r>
              <a:rPr lang="en-US"/>
              <a:t>© 2023 A. P. Curatola</a:t>
            </a:r>
          </a:p>
        </p:txBody>
      </p:sp>
      <p:sp>
        <p:nvSpPr>
          <p:cNvPr id="6" name="Slide Number Placeholder 5"/>
          <p:cNvSpPr>
            <a:spLocks noGrp="1"/>
          </p:cNvSpPr>
          <p:nvPr>
            <p:ph type="sldNum" sz="quarter" idx="5"/>
          </p:nvPr>
        </p:nvSpPr>
        <p:spPr/>
        <p:txBody>
          <a:bodyPr/>
          <a:lstStyle/>
          <a:p>
            <a:fld id="{5F5AA457-B9A8-4E54-BE4A-86B7883CD2C2}" type="slidenum">
              <a:rPr lang="en-US" smtClean="0"/>
              <a:t>8</a:t>
            </a:fld>
            <a:endParaRPr lang="en-US"/>
          </a:p>
        </p:txBody>
      </p:sp>
    </p:spTree>
    <p:extLst>
      <p:ext uri="{BB962C8B-B14F-4D97-AF65-F5344CB8AC3E}">
        <p14:creationId xmlns:p14="http://schemas.microsoft.com/office/powerpoint/2010/main" val="1149444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AAEPC - 11/9/2023</a:t>
            </a:r>
          </a:p>
        </p:txBody>
      </p:sp>
      <p:sp>
        <p:nvSpPr>
          <p:cNvPr id="5" name="Footer Placeholder 4"/>
          <p:cNvSpPr>
            <a:spLocks noGrp="1"/>
          </p:cNvSpPr>
          <p:nvPr>
            <p:ph type="ftr" sz="quarter" idx="4"/>
          </p:nvPr>
        </p:nvSpPr>
        <p:spPr/>
        <p:txBody>
          <a:bodyPr/>
          <a:lstStyle/>
          <a:p>
            <a:r>
              <a:rPr lang="en-US"/>
              <a:t>© 2023 A. P. Curatola</a:t>
            </a:r>
          </a:p>
        </p:txBody>
      </p:sp>
      <p:sp>
        <p:nvSpPr>
          <p:cNvPr id="6" name="Slide Number Placeholder 5"/>
          <p:cNvSpPr>
            <a:spLocks noGrp="1"/>
          </p:cNvSpPr>
          <p:nvPr>
            <p:ph type="sldNum" sz="quarter" idx="5"/>
          </p:nvPr>
        </p:nvSpPr>
        <p:spPr/>
        <p:txBody>
          <a:bodyPr/>
          <a:lstStyle/>
          <a:p>
            <a:fld id="{5F5AA457-B9A8-4E54-BE4A-86B7883CD2C2}" type="slidenum">
              <a:rPr lang="en-US" smtClean="0"/>
              <a:t>9</a:t>
            </a:fld>
            <a:endParaRPr lang="en-US"/>
          </a:p>
        </p:txBody>
      </p:sp>
    </p:spTree>
    <p:extLst>
      <p:ext uri="{BB962C8B-B14F-4D97-AF65-F5344CB8AC3E}">
        <p14:creationId xmlns:p14="http://schemas.microsoft.com/office/powerpoint/2010/main" val="26817474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1571" y="1957923"/>
            <a:ext cx="103632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71171" y="443759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AAEPC - 11/9/2023</a:t>
            </a:r>
          </a:p>
        </p:txBody>
      </p:sp>
      <p:sp>
        <p:nvSpPr>
          <p:cNvPr id="5" name="Footer Placeholder 4"/>
          <p:cNvSpPr>
            <a:spLocks noGrp="1"/>
          </p:cNvSpPr>
          <p:nvPr>
            <p:ph type="ftr" sz="quarter" idx="11"/>
          </p:nvPr>
        </p:nvSpPr>
        <p:spPr/>
        <p:txBody>
          <a:bodyPr/>
          <a:lstStyle/>
          <a:p>
            <a:r>
              <a:rPr lang="en-US"/>
              <a:t>© 2023 A. P. Curatola</a:t>
            </a:r>
          </a:p>
        </p:txBody>
      </p:sp>
      <p:sp>
        <p:nvSpPr>
          <p:cNvPr id="6" name="Slide Number Placeholder 5"/>
          <p:cNvSpPr>
            <a:spLocks noGrp="1"/>
          </p:cNvSpPr>
          <p:nvPr>
            <p:ph type="sldNum" sz="quarter" idx="12"/>
          </p:nvPr>
        </p:nvSpPr>
        <p:spPr/>
        <p:txBody>
          <a:bodyPr/>
          <a:lstStyle/>
          <a:p>
            <a:fld id="{7C2B3464-E78B-4BE1-86B9-E4547740300B}" type="slidenum">
              <a:rPr lang="en-US" smtClean="0"/>
              <a:t>‹#›</a:t>
            </a:fld>
            <a:endParaRPr lang="en-US"/>
          </a:p>
        </p:txBody>
      </p:sp>
      <p:sp>
        <p:nvSpPr>
          <p:cNvPr id="7" name="Rectangle 6"/>
          <p:cNvSpPr/>
          <p:nvPr/>
        </p:nvSpPr>
        <p:spPr>
          <a:xfrm>
            <a:off x="0" y="-25491"/>
            <a:ext cx="12192000" cy="1071628"/>
          </a:xfrm>
          <a:prstGeom prst="rect">
            <a:avLst/>
          </a:prstGeom>
          <a:solidFill>
            <a:srgbClr val="003478"/>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spc="225" dirty="0"/>
          </a:p>
        </p:txBody>
      </p:sp>
      <p:pic>
        <p:nvPicPr>
          <p:cNvPr id="8" name="Picture 7" descr="hex_LeBowHeaderLogo.png"/>
          <p:cNvPicPr>
            <a:picLocks noChangeAspect="1"/>
          </p:cNvPicPr>
          <p:nvPr/>
        </p:nvPicPr>
        <p:blipFill>
          <a:blip r:embed="rId2"/>
          <a:stretch>
            <a:fillRect/>
          </a:stretch>
        </p:blipFill>
        <p:spPr>
          <a:xfrm>
            <a:off x="294144" y="161567"/>
            <a:ext cx="3489581" cy="621581"/>
          </a:xfrm>
          <a:prstGeom prst="rect">
            <a:avLst/>
          </a:prstGeom>
        </p:spPr>
      </p:pic>
    </p:spTree>
    <p:extLst>
      <p:ext uri="{BB962C8B-B14F-4D97-AF65-F5344CB8AC3E}">
        <p14:creationId xmlns:p14="http://schemas.microsoft.com/office/powerpoint/2010/main" val="780940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AAEPC - 11/9/2023</a:t>
            </a:r>
          </a:p>
        </p:txBody>
      </p:sp>
      <p:sp>
        <p:nvSpPr>
          <p:cNvPr id="5" name="Footer Placeholder 4"/>
          <p:cNvSpPr>
            <a:spLocks noGrp="1"/>
          </p:cNvSpPr>
          <p:nvPr>
            <p:ph type="ftr" sz="quarter" idx="11"/>
          </p:nvPr>
        </p:nvSpPr>
        <p:spPr/>
        <p:txBody>
          <a:bodyPr/>
          <a:lstStyle/>
          <a:p>
            <a:r>
              <a:rPr lang="en-US"/>
              <a:t>© 2023 A. P. Curatola</a:t>
            </a:r>
          </a:p>
        </p:txBody>
      </p:sp>
      <p:sp>
        <p:nvSpPr>
          <p:cNvPr id="6" name="Slide Number Placeholder 5"/>
          <p:cNvSpPr>
            <a:spLocks noGrp="1"/>
          </p:cNvSpPr>
          <p:nvPr>
            <p:ph type="sldNum" sz="quarter" idx="12"/>
          </p:nvPr>
        </p:nvSpPr>
        <p:spPr/>
        <p:txBody>
          <a:bodyPr/>
          <a:lstStyle/>
          <a:p>
            <a:fld id="{7C2B3464-E78B-4BE1-86B9-E4547740300B}" type="slidenum">
              <a:rPr lang="en-US" smtClean="0"/>
              <a:t>‹#›</a:t>
            </a:fld>
            <a:endParaRPr lang="en-US"/>
          </a:p>
        </p:txBody>
      </p:sp>
    </p:spTree>
    <p:extLst>
      <p:ext uri="{BB962C8B-B14F-4D97-AF65-F5344CB8AC3E}">
        <p14:creationId xmlns:p14="http://schemas.microsoft.com/office/powerpoint/2010/main" val="113927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AAEPC - 11/9/2023</a:t>
            </a:r>
          </a:p>
        </p:txBody>
      </p:sp>
      <p:sp>
        <p:nvSpPr>
          <p:cNvPr id="5" name="Footer Placeholder 4"/>
          <p:cNvSpPr>
            <a:spLocks noGrp="1"/>
          </p:cNvSpPr>
          <p:nvPr>
            <p:ph type="ftr" sz="quarter" idx="11"/>
          </p:nvPr>
        </p:nvSpPr>
        <p:spPr/>
        <p:txBody>
          <a:bodyPr/>
          <a:lstStyle/>
          <a:p>
            <a:r>
              <a:rPr lang="en-US"/>
              <a:t>© 2023 A. P. Curatola</a:t>
            </a:r>
          </a:p>
        </p:txBody>
      </p:sp>
      <p:sp>
        <p:nvSpPr>
          <p:cNvPr id="6" name="Slide Number Placeholder 5"/>
          <p:cNvSpPr>
            <a:spLocks noGrp="1"/>
          </p:cNvSpPr>
          <p:nvPr>
            <p:ph type="sldNum" sz="quarter" idx="12"/>
          </p:nvPr>
        </p:nvSpPr>
        <p:spPr/>
        <p:txBody>
          <a:bodyPr/>
          <a:lstStyle/>
          <a:p>
            <a:fld id="{7C2B3464-E78B-4BE1-86B9-E4547740300B}" type="slidenum">
              <a:rPr lang="en-US" smtClean="0"/>
              <a:t>‹#›</a:t>
            </a:fld>
            <a:endParaRPr lang="en-US"/>
          </a:p>
        </p:txBody>
      </p:sp>
    </p:spTree>
    <p:extLst>
      <p:ext uri="{BB962C8B-B14F-4D97-AF65-F5344CB8AC3E}">
        <p14:creationId xmlns:p14="http://schemas.microsoft.com/office/powerpoint/2010/main" val="2725951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1571" y="1957923"/>
            <a:ext cx="103632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71171" y="443759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AAEPC - 11/9/2023</a:t>
            </a:r>
          </a:p>
        </p:txBody>
      </p:sp>
      <p:sp>
        <p:nvSpPr>
          <p:cNvPr id="5" name="Footer Placeholder 4"/>
          <p:cNvSpPr>
            <a:spLocks noGrp="1"/>
          </p:cNvSpPr>
          <p:nvPr>
            <p:ph type="ftr" sz="quarter" idx="11"/>
          </p:nvPr>
        </p:nvSpPr>
        <p:spPr/>
        <p:txBody>
          <a:bodyPr/>
          <a:lstStyle/>
          <a:p>
            <a:r>
              <a:rPr lang="en-US"/>
              <a:t>© 2023 A. P. Curatola</a:t>
            </a:r>
          </a:p>
        </p:txBody>
      </p:sp>
      <p:sp>
        <p:nvSpPr>
          <p:cNvPr id="6" name="Slide Number Placeholder 5"/>
          <p:cNvSpPr>
            <a:spLocks noGrp="1"/>
          </p:cNvSpPr>
          <p:nvPr>
            <p:ph type="sldNum" sz="quarter" idx="12"/>
          </p:nvPr>
        </p:nvSpPr>
        <p:spPr/>
        <p:txBody>
          <a:bodyPr/>
          <a:lstStyle/>
          <a:p>
            <a:fld id="{7C2B3464-E78B-4BE1-86B9-E4547740300B}" type="slidenum">
              <a:rPr lang="en-US" smtClean="0"/>
              <a:t>‹#›</a:t>
            </a:fld>
            <a:endParaRPr lang="en-US"/>
          </a:p>
        </p:txBody>
      </p:sp>
      <p:sp>
        <p:nvSpPr>
          <p:cNvPr id="7" name="Rectangle 6"/>
          <p:cNvSpPr/>
          <p:nvPr/>
        </p:nvSpPr>
        <p:spPr>
          <a:xfrm>
            <a:off x="0" y="-25491"/>
            <a:ext cx="12192000" cy="1071628"/>
          </a:xfrm>
          <a:prstGeom prst="rect">
            <a:avLst/>
          </a:prstGeom>
          <a:solidFill>
            <a:srgbClr val="003478"/>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spc="225" dirty="0"/>
          </a:p>
        </p:txBody>
      </p:sp>
      <p:pic>
        <p:nvPicPr>
          <p:cNvPr id="8" name="Picture 7" descr="hex_LeBowHeaderLogo.png"/>
          <p:cNvPicPr>
            <a:picLocks noChangeAspect="1"/>
          </p:cNvPicPr>
          <p:nvPr/>
        </p:nvPicPr>
        <p:blipFill>
          <a:blip r:embed="rId2"/>
          <a:stretch>
            <a:fillRect/>
          </a:stretch>
        </p:blipFill>
        <p:spPr>
          <a:xfrm>
            <a:off x="294144" y="161567"/>
            <a:ext cx="3489581" cy="621581"/>
          </a:xfrm>
          <a:prstGeom prst="rect">
            <a:avLst/>
          </a:prstGeom>
        </p:spPr>
      </p:pic>
    </p:spTree>
    <p:extLst>
      <p:ext uri="{BB962C8B-B14F-4D97-AF65-F5344CB8AC3E}">
        <p14:creationId xmlns:p14="http://schemas.microsoft.com/office/powerpoint/2010/main" val="3877860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AAEPC - 11/9/2023</a:t>
            </a:r>
          </a:p>
        </p:txBody>
      </p:sp>
      <p:sp>
        <p:nvSpPr>
          <p:cNvPr id="5" name="Footer Placeholder 4"/>
          <p:cNvSpPr>
            <a:spLocks noGrp="1"/>
          </p:cNvSpPr>
          <p:nvPr>
            <p:ph type="ftr" sz="quarter" idx="11"/>
          </p:nvPr>
        </p:nvSpPr>
        <p:spPr/>
        <p:txBody>
          <a:bodyPr/>
          <a:lstStyle/>
          <a:p>
            <a:r>
              <a:rPr lang="en-US"/>
              <a:t>© 2023 A. P. Curatola</a:t>
            </a:r>
          </a:p>
        </p:txBody>
      </p:sp>
      <p:sp>
        <p:nvSpPr>
          <p:cNvPr id="6" name="Slide Number Placeholder 5"/>
          <p:cNvSpPr>
            <a:spLocks noGrp="1"/>
          </p:cNvSpPr>
          <p:nvPr>
            <p:ph type="sldNum" sz="quarter" idx="12"/>
          </p:nvPr>
        </p:nvSpPr>
        <p:spPr/>
        <p:txBody>
          <a:bodyPr/>
          <a:lstStyle/>
          <a:p>
            <a:fld id="{7C2B3464-E78B-4BE1-86B9-E4547740300B}" type="slidenum">
              <a:rPr lang="en-US" smtClean="0"/>
              <a:t>‹#›</a:t>
            </a:fld>
            <a:endParaRPr lang="en-US"/>
          </a:p>
        </p:txBody>
      </p:sp>
      <p:grpSp>
        <p:nvGrpSpPr>
          <p:cNvPr id="7" name="组 7"/>
          <p:cNvGrpSpPr/>
          <p:nvPr/>
        </p:nvGrpSpPr>
        <p:grpSpPr>
          <a:xfrm>
            <a:off x="0" y="6356355"/>
            <a:ext cx="12192000" cy="492124"/>
            <a:chOff x="0" y="0"/>
            <a:chExt cx="9144000" cy="1582992"/>
          </a:xfrm>
        </p:grpSpPr>
        <p:sp>
          <p:nvSpPr>
            <p:cNvPr id="8" name="Rectangle 10"/>
            <p:cNvSpPr/>
            <p:nvPr/>
          </p:nvSpPr>
          <p:spPr>
            <a:xfrm>
              <a:off x="0" y="0"/>
              <a:ext cx="9144000" cy="1537273"/>
            </a:xfrm>
            <a:prstGeom prst="rect">
              <a:avLst/>
            </a:prstGeom>
            <a:solidFill>
              <a:srgbClr val="0034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9" name="矩形 6"/>
            <p:cNvSpPr/>
            <p:nvPr/>
          </p:nvSpPr>
          <p:spPr>
            <a:xfrm>
              <a:off x="0" y="1537273"/>
              <a:ext cx="9144000" cy="45719"/>
            </a:xfrm>
            <a:prstGeom prst="rect">
              <a:avLst/>
            </a:prstGeom>
            <a:solidFill>
              <a:srgbClr val="EFB20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50"/>
            </a:p>
          </p:txBody>
        </p:sp>
      </p:grpSp>
    </p:spTree>
    <p:extLst>
      <p:ext uri="{BB962C8B-B14F-4D97-AF65-F5344CB8AC3E}">
        <p14:creationId xmlns:p14="http://schemas.microsoft.com/office/powerpoint/2010/main" val="1000998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9"/>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AAEPC - 11/9/2023</a:t>
            </a:r>
          </a:p>
        </p:txBody>
      </p:sp>
      <p:sp>
        <p:nvSpPr>
          <p:cNvPr id="5" name="Footer Placeholder 4"/>
          <p:cNvSpPr>
            <a:spLocks noGrp="1"/>
          </p:cNvSpPr>
          <p:nvPr>
            <p:ph type="ftr" sz="quarter" idx="11"/>
          </p:nvPr>
        </p:nvSpPr>
        <p:spPr/>
        <p:txBody>
          <a:bodyPr/>
          <a:lstStyle/>
          <a:p>
            <a:r>
              <a:rPr lang="en-US"/>
              <a:t>© 2023 A. P. Curatola</a:t>
            </a:r>
          </a:p>
        </p:txBody>
      </p:sp>
      <p:sp>
        <p:nvSpPr>
          <p:cNvPr id="6" name="Slide Number Placeholder 5"/>
          <p:cNvSpPr>
            <a:spLocks noGrp="1"/>
          </p:cNvSpPr>
          <p:nvPr>
            <p:ph type="sldNum" sz="quarter" idx="12"/>
          </p:nvPr>
        </p:nvSpPr>
        <p:spPr/>
        <p:txBody>
          <a:bodyPr/>
          <a:lstStyle/>
          <a:p>
            <a:fld id="{7C2B3464-E78B-4BE1-86B9-E4547740300B}" type="slidenum">
              <a:rPr lang="en-US" smtClean="0"/>
              <a:t>‹#›</a:t>
            </a:fld>
            <a:endParaRPr lang="en-US"/>
          </a:p>
        </p:txBody>
      </p:sp>
    </p:spTree>
    <p:extLst>
      <p:ext uri="{BB962C8B-B14F-4D97-AF65-F5344CB8AC3E}">
        <p14:creationId xmlns:p14="http://schemas.microsoft.com/office/powerpoint/2010/main" val="3209913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AAEPC - 11/9/2023</a:t>
            </a:r>
          </a:p>
        </p:txBody>
      </p:sp>
      <p:sp>
        <p:nvSpPr>
          <p:cNvPr id="6" name="Footer Placeholder 5"/>
          <p:cNvSpPr>
            <a:spLocks noGrp="1"/>
          </p:cNvSpPr>
          <p:nvPr>
            <p:ph type="ftr" sz="quarter" idx="11"/>
          </p:nvPr>
        </p:nvSpPr>
        <p:spPr/>
        <p:txBody>
          <a:bodyPr/>
          <a:lstStyle/>
          <a:p>
            <a:r>
              <a:rPr lang="en-US"/>
              <a:t>© 2023 A. P. Curatola</a:t>
            </a:r>
          </a:p>
        </p:txBody>
      </p:sp>
      <p:sp>
        <p:nvSpPr>
          <p:cNvPr id="7" name="Slide Number Placeholder 6"/>
          <p:cNvSpPr>
            <a:spLocks noGrp="1"/>
          </p:cNvSpPr>
          <p:nvPr>
            <p:ph type="sldNum" sz="quarter" idx="12"/>
          </p:nvPr>
        </p:nvSpPr>
        <p:spPr/>
        <p:txBody>
          <a:bodyPr/>
          <a:lstStyle/>
          <a:p>
            <a:fld id="{7C2B3464-E78B-4BE1-86B9-E4547740300B}" type="slidenum">
              <a:rPr lang="en-US" smtClean="0"/>
              <a:t>‹#›</a:t>
            </a:fld>
            <a:endParaRPr lang="en-US"/>
          </a:p>
        </p:txBody>
      </p:sp>
    </p:spTree>
    <p:extLst>
      <p:ext uri="{BB962C8B-B14F-4D97-AF65-F5344CB8AC3E}">
        <p14:creationId xmlns:p14="http://schemas.microsoft.com/office/powerpoint/2010/main" val="43726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AAEPC - 11/9/2023</a:t>
            </a:r>
          </a:p>
        </p:txBody>
      </p:sp>
      <p:sp>
        <p:nvSpPr>
          <p:cNvPr id="8" name="Footer Placeholder 7"/>
          <p:cNvSpPr>
            <a:spLocks noGrp="1"/>
          </p:cNvSpPr>
          <p:nvPr>
            <p:ph type="ftr" sz="quarter" idx="11"/>
          </p:nvPr>
        </p:nvSpPr>
        <p:spPr/>
        <p:txBody>
          <a:bodyPr/>
          <a:lstStyle/>
          <a:p>
            <a:r>
              <a:rPr lang="en-US"/>
              <a:t>© 2023 A. P. Curatola</a:t>
            </a:r>
          </a:p>
        </p:txBody>
      </p:sp>
      <p:sp>
        <p:nvSpPr>
          <p:cNvPr id="9" name="Slide Number Placeholder 8"/>
          <p:cNvSpPr>
            <a:spLocks noGrp="1"/>
          </p:cNvSpPr>
          <p:nvPr>
            <p:ph type="sldNum" sz="quarter" idx="12"/>
          </p:nvPr>
        </p:nvSpPr>
        <p:spPr/>
        <p:txBody>
          <a:bodyPr/>
          <a:lstStyle/>
          <a:p>
            <a:fld id="{7C2B3464-E78B-4BE1-86B9-E4547740300B}" type="slidenum">
              <a:rPr lang="en-US" smtClean="0"/>
              <a:t>‹#›</a:t>
            </a:fld>
            <a:endParaRPr lang="en-US"/>
          </a:p>
        </p:txBody>
      </p:sp>
    </p:spTree>
    <p:extLst>
      <p:ext uri="{BB962C8B-B14F-4D97-AF65-F5344CB8AC3E}">
        <p14:creationId xmlns:p14="http://schemas.microsoft.com/office/powerpoint/2010/main" val="1235072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AAEPC - 11/9/2023</a:t>
            </a:r>
          </a:p>
        </p:txBody>
      </p:sp>
      <p:sp>
        <p:nvSpPr>
          <p:cNvPr id="4" name="Footer Placeholder 3"/>
          <p:cNvSpPr>
            <a:spLocks noGrp="1"/>
          </p:cNvSpPr>
          <p:nvPr>
            <p:ph type="ftr" sz="quarter" idx="11"/>
          </p:nvPr>
        </p:nvSpPr>
        <p:spPr/>
        <p:txBody>
          <a:bodyPr/>
          <a:lstStyle/>
          <a:p>
            <a:r>
              <a:rPr lang="en-US"/>
              <a:t>© 2023 A. P. Curatola</a:t>
            </a:r>
          </a:p>
        </p:txBody>
      </p:sp>
      <p:sp>
        <p:nvSpPr>
          <p:cNvPr id="5" name="Slide Number Placeholder 4"/>
          <p:cNvSpPr>
            <a:spLocks noGrp="1"/>
          </p:cNvSpPr>
          <p:nvPr>
            <p:ph type="sldNum" sz="quarter" idx="12"/>
          </p:nvPr>
        </p:nvSpPr>
        <p:spPr/>
        <p:txBody>
          <a:bodyPr/>
          <a:lstStyle/>
          <a:p>
            <a:fld id="{7C2B3464-E78B-4BE1-86B9-E4547740300B}" type="slidenum">
              <a:rPr lang="en-US" smtClean="0"/>
              <a:t>‹#›</a:t>
            </a:fld>
            <a:endParaRPr lang="en-US"/>
          </a:p>
        </p:txBody>
      </p:sp>
    </p:spTree>
    <p:extLst>
      <p:ext uri="{BB962C8B-B14F-4D97-AF65-F5344CB8AC3E}">
        <p14:creationId xmlns:p14="http://schemas.microsoft.com/office/powerpoint/2010/main" val="78102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AAEPC - 11/9/2023</a:t>
            </a:r>
          </a:p>
        </p:txBody>
      </p:sp>
      <p:sp>
        <p:nvSpPr>
          <p:cNvPr id="3" name="Footer Placeholder 2"/>
          <p:cNvSpPr>
            <a:spLocks noGrp="1"/>
          </p:cNvSpPr>
          <p:nvPr>
            <p:ph type="ftr" sz="quarter" idx="11"/>
          </p:nvPr>
        </p:nvSpPr>
        <p:spPr/>
        <p:txBody>
          <a:bodyPr/>
          <a:lstStyle/>
          <a:p>
            <a:r>
              <a:rPr lang="en-US"/>
              <a:t>© 2023 A. P. Curatola</a:t>
            </a:r>
          </a:p>
        </p:txBody>
      </p:sp>
      <p:sp>
        <p:nvSpPr>
          <p:cNvPr id="4" name="Slide Number Placeholder 3"/>
          <p:cNvSpPr>
            <a:spLocks noGrp="1"/>
          </p:cNvSpPr>
          <p:nvPr>
            <p:ph type="sldNum" sz="quarter" idx="12"/>
          </p:nvPr>
        </p:nvSpPr>
        <p:spPr/>
        <p:txBody>
          <a:bodyPr/>
          <a:lstStyle/>
          <a:p>
            <a:fld id="{7C2B3464-E78B-4BE1-86B9-E4547740300B}" type="slidenum">
              <a:rPr lang="en-US" smtClean="0"/>
              <a:t>‹#›</a:t>
            </a:fld>
            <a:endParaRPr lang="en-US"/>
          </a:p>
        </p:txBody>
      </p:sp>
    </p:spTree>
    <p:extLst>
      <p:ext uri="{BB962C8B-B14F-4D97-AF65-F5344CB8AC3E}">
        <p14:creationId xmlns:p14="http://schemas.microsoft.com/office/powerpoint/2010/main" val="1484066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31"/>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AAEPC - 11/9/2023</a:t>
            </a:r>
          </a:p>
        </p:txBody>
      </p:sp>
      <p:sp>
        <p:nvSpPr>
          <p:cNvPr id="6" name="Footer Placeholder 5"/>
          <p:cNvSpPr>
            <a:spLocks noGrp="1"/>
          </p:cNvSpPr>
          <p:nvPr>
            <p:ph type="ftr" sz="quarter" idx="11"/>
          </p:nvPr>
        </p:nvSpPr>
        <p:spPr/>
        <p:txBody>
          <a:bodyPr/>
          <a:lstStyle/>
          <a:p>
            <a:r>
              <a:rPr lang="en-US"/>
              <a:t>© 2023 A. P. Curatola</a:t>
            </a:r>
          </a:p>
        </p:txBody>
      </p:sp>
      <p:sp>
        <p:nvSpPr>
          <p:cNvPr id="7" name="Slide Number Placeholder 6"/>
          <p:cNvSpPr>
            <a:spLocks noGrp="1"/>
          </p:cNvSpPr>
          <p:nvPr>
            <p:ph type="sldNum" sz="quarter" idx="12"/>
          </p:nvPr>
        </p:nvSpPr>
        <p:spPr/>
        <p:txBody>
          <a:bodyPr/>
          <a:lstStyle/>
          <a:p>
            <a:fld id="{7C2B3464-E78B-4BE1-86B9-E4547740300B}" type="slidenum">
              <a:rPr lang="en-US" smtClean="0"/>
              <a:t>‹#›</a:t>
            </a:fld>
            <a:endParaRPr lang="en-US"/>
          </a:p>
        </p:txBody>
      </p:sp>
    </p:spTree>
    <p:extLst>
      <p:ext uri="{BB962C8B-B14F-4D97-AF65-F5344CB8AC3E}">
        <p14:creationId xmlns:p14="http://schemas.microsoft.com/office/powerpoint/2010/main" val="569048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AAEPC - 11/9/2023</a:t>
            </a:r>
          </a:p>
        </p:txBody>
      </p:sp>
      <p:sp>
        <p:nvSpPr>
          <p:cNvPr id="5" name="Footer Placeholder 4"/>
          <p:cNvSpPr>
            <a:spLocks noGrp="1"/>
          </p:cNvSpPr>
          <p:nvPr>
            <p:ph type="ftr" sz="quarter" idx="11"/>
          </p:nvPr>
        </p:nvSpPr>
        <p:spPr/>
        <p:txBody>
          <a:bodyPr/>
          <a:lstStyle/>
          <a:p>
            <a:r>
              <a:rPr lang="en-US"/>
              <a:t>© 2023 A. P. Curatola</a:t>
            </a:r>
          </a:p>
        </p:txBody>
      </p:sp>
      <p:sp>
        <p:nvSpPr>
          <p:cNvPr id="6" name="Slide Number Placeholder 5"/>
          <p:cNvSpPr>
            <a:spLocks noGrp="1"/>
          </p:cNvSpPr>
          <p:nvPr>
            <p:ph type="sldNum" sz="quarter" idx="12"/>
          </p:nvPr>
        </p:nvSpPr>
        <p:spPr/>
        <p:txBody>
          <a:bodyPr/>
          <a:lstStyle/>
          <a:p>
            <a:fld id="{7C2B3464-E78B-4BE1-86B9-E4547740300B}" type="slidenum">
              <a:rPr lang="en-US" smtClean="0"/>
              <a:t>‹#›</a:t>
            </a:fld>
            <a:endParaRPr lang="en-US"/>
          </a:p>
        </p:txBody>
      </p:sp>
      <p:grpSp>
        <p:nvGrpSpPr>
          <p:cNvPr id="7" name="组 7"/>
          <p:cNvGrpSpPr/>
          <p:nvPr/>
        </p:nvGrpSpPr>
        <p:grpSpPr>
          <a:xfrm>
            <a:off x="0" y="6356355"/>
            <a:ext cx="12192000" cy="492124"/>
            <a:chOff x="0" y="0"/>
            <a:chExt cx="9144000" cy="1582992"/>
          </a:xfrm>
        </p:grpSpPr>
        <p:sp>
          <p:nvSpPr>
            <p:cNvPr id="8" name="Rectangle 10"/>
            <p:cNvSpPr/>
            <p:nvPr/>
          </p:nvSpPr>
          <p:spPr>
            <a:xfrm>
              <a:off x="0" y="0"/>
              <a:ext cx="9144000" cy="1537273"/>
            </a:xfrm>
            <a:prstGeom prst="rect">
              <a:avLst/>
            </a:prstGeom>
            <a:solidFill>
              <a:srgbClr val="0034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9" name="矩形 6"/>
            <p:cNvSpPr/>
            <p:nvPr/>
          </p:nvSpPr>
          <p:spPr>
            <a:xfrm>
              <a:off x="0" y="1537273"/>
              <a:ext cx="9144000" cy="45719"/>
            </a:xfrm>
            <a:prstGeom prst="rect">
              <a:avLst/>
            </a:prstGeom>
            <a:solidFill>
              <a:srgbClr val="EFB20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50"/>
            </a:p>
          </p:txBody>
        </p:sp>
      </p:grpSp>
    </p:spTree>
    <p:extLst>
      <p:ext uri="{BB962C8B-B14F-4D97-AF65-F5344CB8AC3E}">
        <p14:creationId xmlns:p14="http://schemas.microsoft.com/office/powerpoint/2010/main" val="3896830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1"/>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AAEPC - 11/9/2023</a:t>
            </a:r>
          </a:p>
        </p:txBody>
      </p:sp>
      <p:sp>
        <p:nvSpPr>
          <p:cNvPr id="6" name="Footer Placeholder 5"/>
          <p:cNvSpPr>
            <a:spLocks noGrp="1"/>
          </p:cNvSpPr>
          <p:nvPr>
            <p:ph type="ftr" sz="quarter" idx="11"/>
          </p:nvPr>
        </p:nvSpPr>
        <p:spPr/>
        <p:txBody>
          <a:bodyPr/>
          <a:lstStyle/>
          <a:p>
            <a:r>
              <a:rPr lang="en-US"/>
              <a:t>© 2023 A. P. Curatola</a:t>
            </a:r>
          </a:p>
        </p:txBody>
      </p:sp>
      <p:sp>
        <p:nvSpPr>
          <p:cNvPr id="7" name="Slide Number Placeholder 6"/>
          <p:cNvSpPr>
            <a:spLocks noGrp="1"/>
          </p:cNvSpPr>
          <p:nvPr>
            <p:ph type="sldNum" sz="quarter" idx="12"/>
          </p:nvPr>
        </p:nvSpPr>
        <p:spPr/>
        <p:txBody>
          <a:bodyPr/>
          <a:lstStyle/>
          <a:p>
            <a:fld id="{7C2B3464-E78B-4BE1-86B9-E4547740300B}" type="slidenum">
              <a:rPr lang="en-US" smtClean="0"/>
              <a:t>‹#›</a:t>
            </a:fld>
            <a:endParaRPr lang="en-US"/>
          </a:p>
        </p:txBody>
      </p:sp>
    </p:spTree>
    <p:extLst>
      <p:ext uri="{BB962C8B-B14F-4D97-AF65-F5344CB8AC3E}">
        <p14:creationId xmlns:p14="http://schemas.microsoft.com/office/powerpoint/2010/main" val="2584125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AAEPC - 11/9/2023</a:t>
            </a:r>
          </a:p>
        </p:txBody>
      </p:sp>
      <p:sp>
        <p:nvSpPr>
          <p:cNvPr id="5" name="Footer Placeholder 4"/>
          <p:cNvSpPr>
            <a:spLocks noGrp="1"/>
          </p:cNvSpPr>
          <p:nvPr>
            <p:ph type="ftr" sz="quarter" idx="11"/>
          </p:nvPr>
        </p:nvSpPr>
        <p:spPr/>
        <p:txBody>
          <a:bodyPr/>
          <a:lstStyle/>
          <a:p>
            <a:r>
              <a:rPr lang="en-US"/>
              <a:t>© 2023 A. P. Curatola</a:t>
            </a:r>
          </a:p>
        </p:txBody>
      </p:sp>
      <p:sp>
        <p:nvSpPr>
          <p:cNvPr id="6" name="Slide Number Placeholder 5"/>
          <p:cNvSpPr>
            <a:spLocks noGrp="1"/>
          </p:cNvSpPr>
          <p:nvPr>
            <p:ph type="sldNum" sz="quarter" idx="12"/>
          </p:nvPr>
        </p:nvSpPr>
        <p:spPr/>
        <p:txBody>
          <a:bodyPr/>
          <a:lstStyle/>
          <a:p>
            <a:fld id="{7C2B3464-E78B-4BE1-86B9-E4547740300B}" type="slidenum">
              <a:rPr lang="en-US" smtClean="0"/>
              <a:t>‹#›</a:t>
            </a:fld>
            <a:endParaRPr lang="en-US"/>
          </a:p>
        </p:txBody>
      </p:sp>
    </p:spTree>
    <p:extLst>
      <p:ext uri="{BB962C8B-B14F-4D97-AF65-F5344CB8AC3E}">
        <p14:creationId xmlns:p14="http://schemas.microsoft.com/office/powerpoint/2010/main" val="750672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AAEPC - 11/9/2023</a:t>
            </a:r>
          </a:p>
        </p:txBody>
      </p:sp>
      <p:sp>
        <p:nvSpPr>
          <p:cNvPr id="5" name="Footer Placeholder 4"/>
          <p:cNvSpPr>
            <a:spLocks noGrp="1"/>
          </p:cNvSpPr>
          <p:nvPr>
            <p:ph type="ftr" sz="quarter" idx="11"/>
          </p:nvPr>
        </p:nvSpPr>
        <p:spPr/>
        <p:txBody>
          <a:bodyPr/>
          <a:lstStyle/>
          <a:p>
            <a:r>
              <a:rPr lang="en-US"/>
              <a:t>© 2023 A. P. Curatola</a:t>
            </a:r>
          </a:p>
        </p:txBody>
      </p:sp>
      <p:sp>
        <p:nvSpPr>
          <p:cNvPr id="6" name="Slide Number Placeholder 5"/>
          <p:cNvSpPr>
            <a:spLocks noGrp="1"/>
          </p:cNvSpPr>
          <p:nvPr>
            <p:ph type="sldNum" sz="quarter" idx="12"/>
          </p:nvPr>
        </p:nvSpPr>
        <p:spPr/>
        <p:txBody>
          <a:bodyPr/>
          <a:lstStyle/>
          <a:p>
            <a:fld id="{7C2B3464-E78B-4BE1-86B9-E4547740300B}" type="slidenum">
              <a:rPr lang="en-US" smtClean="0"/>
              <a:t>‹#›</a:t>
            </a:fld>
            <a:endParaRPr lang="en-US"/>
          </a:p>
        </p:txBody>
      </p:sp>
    </p:spTree>
    <p:extLst>
      <p:ext uri="{BB962C8B-B14F-4D97-AF65-F5344CB8AC3E}">
        <p14:creationId xmlns:p14="http://schemas.microsoft.com/office/powerpoint/2010/main" val="421322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1571" y="1957923"/>
            <a:ext cx="103632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71171" y="443759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AAEPC - 11/9/2023</a:t>
            </a:r>
          </a:p>
        </p:txBody>
      </p:sp>
      <p:sp>
        <p:nvSpPr>
          <p:cNvPr id="5" name="Footer Placeholder 4"/>
          <p:cNvSpPr>
            <a:spLocks noGrp="1"/>
          </p:cNvSpPr>
          <p:nvPr>
            <p:ph type="ftr" sz="quarter" idx="11"/>
          </p:nvPr>
        </p:nvSpPr>
        <p:spPr/>
        <p:txBody>
          <a:bodyPr/>
          <a:lstStyle/>
          <a:p>
            <a:r>
              <a:rPr lang="en-US"/>
              <a:t>© 2023 A. P. Curatola</a:t>
            </a:r>
          </a:p>
        </p:txBody>
      </p:sp>
      <p:sp>
        <p:nvSpPr>
          <p:cNvPr id="6" name="Slide Number Placeholder 5"/>
          <p:cNvSpPr>
            <a:spLocks noGrp="1"/>
          </p:cNvSpPr>
          <p:nvPr>
            <p:ph type="sldNum" sz="quarter" idx="12"/>
          </p:nvPr>
        </p:nvSpPr>
        <p:spPr/>
        <p:txBody>
          <a:bodyPr/>
          <a:lstStyle/>
          <a:p>
            <a:fld id="{7C2B3464-E78B-4BE1-86B9-E4547740300B}" type="slidenum">
              <a:rPr lang="en-US" smtClean="0"/>
              <a:t>‹#›</a:t>
            </a:fld>
            <a:endParaRPr lang="en-US"/>
          </a:p>
        </p:txBody>
      </p:sp>
      <p:sp>
        <p:nvSpPr>
          <p:cNvPr id="7" name="Rectangle 6"/>
          <p:cNvSpPr/>
          <p:nvPr/>
        </p:nvSpPr>
        <p:spPr>
          <a:xfrm>
            <a:off x="0" y="-25491"/>
            <a:ext cx="12192000" cy="1071628"/>
          </a:xfrm>
          <a:prstGeom prst="rect">
            <a:avLst/>
          </a:prstGeom>
          <a:solidFill>
            <a:srgbClr val="003478"/>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spc="225" dirty="0"/>
          </a:p>
        </p:txBody>
      </p:sp>
      <p:pic>
        <p:nvPicPr>
          <p:cNvPr id="8" name="Picture 7" descr="hex_LeBowHeaderLogo.png"/>
          <p:cNvPicPr>
            <a:picLocks noChangeAspect="1"/>
          </p:cNvPicPr>
          <p:nvPr/>
        </p:nvPicPr>
        <p:blipFill>
          <a:blip r:embed="rId2"/>
          <a:stretch>
            <a:fillRect/>
          </a:stretch>
        </p:blipFill>
        <p:spPr>
          <a:xfrm>
            <a:off x="294144" y="161567"/>
            <a:ext cx="3489581" cy="621581"/>
          </a:xfrm>
          <a:prstGeom prst="rect">
            <a:avLst/>
          </a:prstGeom>
        </p:spPr>
      </p:pic>
    </p:spTree>
    <p:extLst>
      <p:ext uri="{BB962C8B-B14F-4D97-AF65-F5344CB8AC3E}">
        <p14:creationId xmlns:p14="http://schemas.microsoft.com/office/powerpoint/2010/main" val="20014307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AAEPC - 11/9/2023</a:t>
            </a:r>
          </a:p>
        </p:txBody>
      </p:sp>
      <p:sp>
        <p:nvSpPr>
          <p:cNvPr id="5" name="Footer Placeholder 4"/>
          <p:cNvSpPr>
            <a:spLocks noGrp="1"/>
          </p:cNvSpPr>
          <p:nvPr>
            <p:ph type="ftr" sz="quarter" idx="11"/>
          </p:nvPr>
        </p:nvSpPr>
        <p:spPr/>
        <p:txBody>
          <a:bodyPr/>
          <a:lstStyle/>
          <a:p>
            <a:r>
              <a:rPr lang="en-US"/>
              <a:t>© 2023 A. P. Curatola</a:t>
            </a:r>
          </a:p>
        </p:txBody>
      </p:sp>
      <p:sp>
        <p:nvSpPr>
          <p:cNvPr id="6" name="Slide Number Placeholder 5"/>
          <p:cNvSpPr>
            <a:spLocks noGrp="1"/>
          </p:cNvSpPr>
          <p:nvPr>
            <p:ph type="sldNum" sz="quarter" idx="12"/>
          </p:nvPr>
        </p:nvSpPr>
        <p:spPr/>
        <p:txBody>
          <a:bodyPr/>
          <a:lstStyle/>
          <a:p>
            <a:fld id="{7C2B3464-E78B-4BE1-86B9-E4547740300B}" type="slidenum">
              <a:rPr lang="en-US" smtClean="0"/>
              <a:t>‹#›</a:t>
            </a:fld>
            <a:endParaRPr lang="en-US"/>
          </a:p>
        </p:txBody>
      </p:sp>
      <p:grpSp>
        <p:nvGrpSpPr>
          <p:cNvPr id="7" name="组 7"/>
          <p:cNvGrpSpPr/>
          <p:nvPr/>
        </p:nvGrpSpPr>
        <p:grpSpPr>
          <a:xfrm>
            <a:off x="0" y="6356355"/>
            <a:ext cx="12192000" cy="492124"/>
            <a:chOff x="0" y="0"/>
            <a:chExt cx="9144000" cy="1582992"/>
          </a:xfrm>
        </p:grpSpPr>
        <p:sp>
          <p:nvSpPr>
            <p:cNvPr id="8" name="Rectangle 10"/>
            <p:cNvSpPr/>
            <p:nvPr/>
          </p:nvSpPr>
          <p:spPr>
            <a:xfrm>
              <a:off x="0" y="0"/>
              <a:ext cx="9144000" cy="1537273"/>
            </a:xfrm>
            <a:prstGeom prst="rect">
              <a:avLst/>
            </a:prstGeom>
            <a:solidFill>
              <a:srgbClr val="0034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9" name="矩形 6"/>
            <p:cNvSpPr/>
            <p:nvPr/>
          </p:nvSpPr>
          <p:spPr>
            <a:xfrm>
              <a:off x="0" y="1537273"/>
              <a:ext cx="9144000" cy="45719"/>
            </a:xfrm>
            <a:prstGeom prst="rect">
              <a:avLst/>
            </a:prstGeom>
            <a:solidFill>
              <a:srgbClr val="EFB20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50"/>
            </a:p>
          </p:txBody>
        </p:sp>
      </p:grpSp>
    </p:spTree>
    <p:extLst>
      <p:ext uri="{BB962C8B-B14F-4D97-AF65-F5344CB8AC3E}">
        <p14:creationId xmlns:p14="http://schemas.microsoft.com/office/powerpoint/2010/main" val="16694931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9"/>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AAEPC - 11/9/2023</a:t>
            </a:r>
          </a:p>
        </p:txBody>
      </p:sp>
      <p:sp>
        <p:nvSpPr>
          <p:cNvPr id="5" name="Footer Placeholder 4"/>
          <p:cNvSpPr>
            <a:spLocks noGrp="1"/>
          </p:cNvSpPr>
          <p:nvPr>
            <p:ph type="ftr" sz="quarter" idx="11"/>
          </p:nvPr>
        </p:nvSpPr>
        <p:spPr/>
        <p:txBody>
          <a:bodyPr/>
          <a:lstStyle/>
          <a:p>
            <a:r>
              <a:rPr lang="en-US"/>
              <a:t>© 2023 A. P. Curatola</a:t>
            </a:r>
          </a:p>
        </p:txBody>
      </p:sp>
      <p:sp>
        <p:nvSpPr>
          <p:cNvPr id="6" name="Slide Number Placeholder 5"/>
          <p:cNvSpPr>
            <a:spLocks noGrp="1"/>
          </p:cNvSpPr>
          <p:nvPr>
            <p:ph type="sldNum" sz="quarter" idx="12"/>
          </p:nvPr>
        </p:nvSpPr>
        <p:spPr/>
        <p:txBody>
          <a:bodyPr/>
          <a:lstStyle/>
          <a:p>
            <a:fld id="{7C2B3464-E78B-4BE1-86B9-E4547740300B}" type="slidenum">
              <a:rPr lang="en-US" smtClean="0"/>
              <a:t>‹#›</a:t>
            </a:fld>
            <a:endParaRPr lang="en-US"/>
          </a:p>
        </p:txBody>
      </p:sp>
    </p:spTree>
    <p:extLst>
      <p:ext uri="{BB962C8B-B14F-4D97-AF65-F5344CB8AC3E}">
        <p14:creationId xmlns:p14="http://schemas.microsoft.com/office/powerpoint/2010/main" val="28914508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AAEPC - 11/9/2023</a:t>
            </a:r>
          </a:p>
        </p:txBody>
      </p:sp>
      <p:sp>
        <p:nvSpPr>
          <p:cNvPr id="6" name="Footer Placeholder 5"/>
          <p:cNvSpPr>
            <a:spLocks noGrp="1"/>
          </p:cNvSpPr>
          <p:nvPr>
            <p:ph type="ftr" sz="quarter" idx="11"/>
          </p:nvPr>
        </p:nvSpPr>
        <p:spPr/>
        <p:txBody>
          <a:bodyPr/>
          <a:lstStyle/>
          <a:p>
            <a:r>
              <a:rPr lang="en-US"/>
              <a:t>© 2023 A. P. Curatola</a:t>
            </a:r>
          </a:p>
        </p:txBody>
      </p:sp>
      <p:sp>
        <p:nvSpPr>
          <p:cNvPr id="7" name="Slide Number Placeholder 6"/>
          <p:cNvSpPr>
            <a:spLocks noGrp="1"/>
          </p:cNvSpPr>
          <p:nvPr>
            <p:ph type="sldNum" sz="quarter" idx="12"/>
          </p:nvPr>
        </p:nvSpPr>
        <p:spPr/>
        <p:txBody>
          <a:bodyPr/>
          <a:lstStyle/>
          <a:p>
            <a:fld id="{7C2B3464-E78B-4BE1-86B9-E4547740300B}" type="slidenum">
              <a:rPr lang="en-US" smtClean="0"/>
              <a:t>‹#›</a:t>
            </a:fld>
            <a:endParaRPr lang="en-US"/>
          </a:p>
        </p:txBody>
      </p:sp>
    </p:spTree>
    <p:extLst>
      <p:ext uri="{BB962C8B-B14F-4D97-AF65-F5344CB8AC3E}">
        <p14:creationId xmlns:p14="http://schemas.microsoft.com/office/powerpoint/2010/main" val="39273239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AAEPC - 11/9/2023</a:t>
            </a:r>
          </a:p>
        </p:txBody>
      </p:sp>
      <p:sp>
        <p:nvSpPr>
          <p:cNvPr id="8" name="Footer Placeholder 7"/>
          <p:cNvSpPr>
            <a:spLocks noGrp="1"/>
          </p:cNvSpPr>
          <p:nvPr>
            <p:ph type="ftr" sz="quarter" idx="11"/>
          </p:nvPr>
        </p:nvSpPr>
        <p:spPr/>
        <p:txBody>
          <a:bodyPr/>
          <a:lstStyle/>
          <a:p>
            <a:r>
              <a:rPr lang="en-US"/>
              <a:t>© 2023 A. P. Curatola</a:t>
            </a:r>
          </a:p>
        </p:txBody>
      </p:sp>
      <p:sp>
        <p:nvSpPr>
          <p:cNvPr id="9" name="Slide Number Placeholder 8"/>
          <p:cNvSpPr>
            <a:spLocks noGrp="1"/>
          </p:cNvSpPr>
          <p:nvPr>
            <p:ph type="sldNum" sz="quarter" idx="12"/>
          </p:nvPr>
        </p:nvSpPr>
        <p:spPr/>
        <p:txBody>
          <a:bodyPr/>
          <a:lstStyle/>
          <a:p>
            <a:fld id="{7C2B3464-E78B-4BE1-86B9-E4547740300B}" type="slidenum">
              <a:rPr lang="en-US" smtClean="0"/>
              <a:t>‹#›</a:t>
            </a:fld>
            <a:endParaRPr lang="en-US"/>
          </a:p>
        </p:txBody>
      </p:sp>
    </p:spTree>
    <p:extLst>
      <p:ext uri="{BB962C8B-B14F-4D97-AF65-F5344CB8AC3E}">
        <p14:creationId xmlns:p14="http://schemas.microsoft.com/office/powerpoint/2010/main" val="38908178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AAEPC - 11/9/2023</a:t>
            </a:r>
          </a:p>
        </p:txBody>
      </p:sp>
      <p:sp>
        <p:nvSpPr>
          <p:cNvPr id="4" name="Footer Placeholder 3"/>
          <p:cNvSpPr>
            <a:spLocks noGrp="1"/>
          </p:cNvSpPr>
          <p:nvPr>
            <p:ph type="ftr" sz="quarter" idx="11"/>
          </p:nvPr>
        </p:nvSpPr>
        <p:spPr/>
        <p:txBody>
          <a:bodyPr/>
          <a:lstStyle/>
          <a:p>
            <a:r>
              <a:rPr lang="en-US"/>
              <a:t>© 2023 A. P. Curatola</a:t>
            </a:r>
          </a:p>
        </p:txBody>
      </p:sp>
      <p:sp>
        <p:nvSpPr>
          <p:cNvPr id="5" name="Slide Number Placeholder 4"/>
          <p:cNvSpPr>
            <a:spLocks noGrp="1"/>
          </p:cNvSpPr>
          <p:nvPr>
            <p:ph type="sldNum" sz="quarter" idx="12"/>
          </p:nvPr>
        </p:nvSpPr>
        <p:spPr/>
        <p:txBody>
          <a:bodyPr/>
          <a:lstStyle/>
          <a:p>
            <a:fld id="{7C2B3464-E78B-4BE1-86B9-E4547740300B}" type="slidenum">
              <a:rPr lang="en-US" smtClean="0"/>
              <a:t>‹#›</a:t>
            </a:fld>
            <a:endParaRPr lang="en-US"/>
          </a:p>
        </p:txBody>
      </p:sp>
    </p:spTree>
    <p:extLst>
      <p:ext uri="{BB962C8B-B14F-4D97-AF65-F5344CB8AC3E}">
        <p14:creationId xmlns:p14="http://schemas.microsoft.com/office/powerpoint/2010/main" val="11631378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AAEPC - 11/9/2023</a:t>
            </a:r>
          </a:p>
        </p:txBody>
      </p:sp>
      <p:sp>
        <p:nvSpPr>
          <p:cNvPr id="3" name="Footer Placeholder 2"/>
          <p:cNvSpPr>
            <a:spLocks noGrp="1"/>
          </p:cNvSpPr>
          <p:nvPr>
            <p:ph type="ftr" sz="quarter" idx="11"/>
          </p:nvPr>
        </p:nvSpPr>
        <p:spPr/>
        <p:txBody>
          <a:bodyPr/>
          <a:lstStyle/>
          <a:p>
            <a:r>
              <a:rPr lang="en-US"/>
              <a:t>© 2023 A. P. Curatola</a:t>
            </a:r>
          </a:p>
        </p:txBody>
      </p:sp>
      <p:sp>
        <p:nvSpPr>
          <p:cNvPr id="4" name="Slide Number Placeholder 3"/>
          <p:cNvSpPr>
            <a:spLocks noGrp="1"/>
          </p:cNvSpPr>
          <p:nvPr>
            <p:ph type="sldNum" sz="quarter" idx="12"/>
          </p:nvPr>
        </p:nvSpPr>
        <p:spPr/>
        <p:txBody>
          <a:bodyPr/>
          <a:lstStyle/>
          <a:p>
            <a:fld id="{7C2B3464-E78B-4BE1-86B9-E4547740300B}" type="slidenum">
              <a:rPr lang="en-US" smtClean="0"/>
              <a:t>‹#›</a:t>
            </a:fld>
            <a:endParaRPr lang="en-US"/>
          </a:p>
        </p:txBody>
      </p:sp>
    </p:spTree>
    <p:extLst>
      <p:ext uri="{BB962C8B-B14F-4D97-AF65-F5344CB8AC3E}">
        <p14:creationId xmlns:p14="http://schemas.microsoft.com/office/powerpoint/2010/main" val="4227368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9"/>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AAEPC - 11/9/2023</a:t>
            </a:r>
          </a:p>
        </p:txBody>
      </p:sp>
      <p:sp>
        <p:nvSpPr>
          <p:cNvPr id="5" name="Footer Placeholder 4"/>
          <p:cNvSpPr>
            <a:spLocks noGrp="1"/>
          </p:cNvSpPr>
          <p:nvPr>
            <p:ph type="ftr" sz="quarter" idx="11"/>
          </p:nvPr>
        </p:nvSpPr>
        <p:spPr/>
        <p:txBody>
          <a:bodyPr/>
          <a:lstStyle/>
          <a:p>
            <a:r>
              <a:rPr lang="en-US"/>
              <a:t>© 2023 A. P. Curatola</a:t>
            </a:r>
          </a:p>
        </p:txBody>
      </p:sp>
      <p:sp>
        <p:nvSpPr>
          <p:cNvPr id="6" name="Slide Number Placeholder 5"/>
          <p:cNvSpPr>
            <a:spLocks noGrp="1"/>
          </p:cNvSpPr>
          <p:nvPr>
            <p:ph type="sldNum" sz="quarter" idx="12"/>
          </p:nvPr>
        </p:nvSpPr>
        <p:spPr/>
        <p:txBody>
          <a:bodyPr/>
          <a:lstStyle/>
          <a:p>
            <a:fld id="{7C2B3464-E78B-4BE1-86B9-E4547740300B}" type="slidenum">
              <a:rPr lang="en-US" smtClean="0"/>
              <a:t>‹#›</a:t>
            </a:fld>
            <a:endParaRPr lang="en-US"/>
          </a:p>
        </p:txBody>
      </p:sp>
    </p:spTree>
    <p:extLst>
      <p:ext uri="{BB962C8B-B14F-4D97-AF65-F5344CB8AC3E}">
        <p14:creationId xmlns:p14="http://schemas.microsoft.com/office/powerpoint/2010/main" val="33144471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31"/>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AAEPC - 11/9/2023</a:t>
            </a:r>
          </a:p>
        </p:txBody>
      </p:sp>
      <p:sp>
        <p:nvSpPr>
          <p:cNvPr id="6" name="Footer Placeholder 5"/>
          <p:cNvSpPr>
            <a:spLocks noGrp="1"/>
          </p:cNvSpPr>
          <p:nvPr>
            <p:ph type="ftr" sz="quarter" idx="11"/>
          </p:nvPr>
        </p:nvSpPr>
        <p:spPr/>
        <p:txBody>
          <a:bodyPr/>
          <a:lstStyle/>
          <a:p>
            <a:r>
              <a:rPr lang="en-US"/>
              <a:t>© 2023 A. P. Curatola</a:t>
            </a:r>
          </a:p>
        </p:txBody>
      </p:sp>
      <p:sp>
        <p:nvSpPr>
          <p:cNvPr id="7" name="Slide Number Placeholder 6"/>
          <p:cNvSpPr>
            <a:spLocks noGrp="1"/>
          </p:cNvSpPr>
          <p:nvPr>
            <p:ph type="sldNum" sz="quarter" idx="12"/>
          </p:nvPr>
        </p:nvSpPr>
        <p:spPr/>
        <p:txBody>
          <a:bodyPr/>
          <a:lstStyle/>
          <a:p>
            <a:fld id="{7C2B3464-E78B-4BE1-86B9-E4547740300B}" type="slidenum">
              <a:rPr lang="en-US" smtClean="0"/>
              <a:t>‹#›</a:t>
            </a:fld>
            <a:endParaRPr lang="en-US"/>
          </a:p>
        </p:txBody>
      </p:sp>
    </p:spTree>
    <p:extLst>
      <p:ext uri="{BB962C8B-B14F-4D97-AF65-F5344CB8AC3E}">
        <p14:creationId xmlns:p14="http://schemas.microsoft.com/office/powerpoint/2010/main" val="1516986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1"/>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AAEPC - 11/9/2023</a:t>
            </a:r>
          </a:p>
        </p:txBody>
      </p:sp>
      <p:sp>
        <p:nvSpPr>
          <p:cNvPr id="6" name="Footer Placeholder 5"/>
          <p:cNvSpPr>
            <a:spLocks noGrp="1"/>
          </p:cNvSpPr>
          <p:nvPr>
            <p:ph type="ftr" sz="quarter" idx="11"/>
          </p:nvPr>
        </p:nvSpPr>
        <p:spPr/>
        <p:txBody>
          <a:bodyPr/>
          <a:lstStyle/>
          <a:p>
            <a:r>
              <a:rPr lang="en-US"/>
              <a:t>© 2023 A. P. Curatola</a:t>
            </a:r>
          </a:p>
        </p:txBody>
      </p:sp>
      <p:sp>
        <p:nvSpPr>
          <p:cNvPr id="7" name="Slide Number Placeholder 6"/>
          <p:cNvSpPr>
            <a:spLocks noGrp="1"/>
          </p:cNvSpPr>
          <p:nvPr>
            <p:ph type="sldNum" sz="quarter" idx="12"/>
          </p:nvPr>
        </p:nvSpPr>
        <p:spPr/>
        <p:txBody>
          <a:bodyPr/>
          <a:lstStyle/>
          <a:p>
            <a:fld id="{7C2B3464-E78B-4BE1-86B9-E4547740300B}" type="slidenum">
              <a:rPr lang="en-US" smtClean="0"/>
              <a:t>‹#›</a:t>
            </a:fld>
            <a:endParaRPr lang="en-US"/>
          </a:p>
        </p:txBody>
      </p:sp>
    </p:spTree>
    <p:extLst>
      <p:ext uri="{BB962C8B-B14F-4D97-AF65-F5344CB8AC3E}">
        <p14:creationId xmlns:p14="http://schemas.microsoft.com/office/powerpoint/2010/main" val="995010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AAEPC - 11/9/2023</a:t>
            </a:r>
          </a:p>
        </p:txBody>
      </p:sp>
      <p:sp>
        <p:nvSpPr>
          <p:cNvPr id="5" name="Footer Placeholder 4"/>
          <p:cNvSpPr>
            <a:spLocks noGrp="1"/>
          </p:cNvSpPr>
          <p:nvPr>
            <p:ph type="ftr" sz="quarter" idx="11"/>
          </p:nvPr>
        </p:nvSpPr>
        <p:spPr/>
        <p:txBody>
          <a:bodyPr/>
          <a:lstStyle/>
          <a:p>
            <a:r>
              <a:rPr lang="en-US"/>
              <a:t>© 2023 A. P. Curatola</a:t>
            </a:r>
          </a:p>
        </p:txBody>
      </p:sp>
      <p:sp>
        <p:nvSpPr>
          <p:cNvPr id="6" name="Slide Number Placeholder 5"/>
          <p:cNvSpPr>
            <a:spLocks noGrp="1"/>
          </p:cNvSpPr>
          <p:nvPr>
            <p:ph type="sldNum" sz="quarter" idx="12"/>
          </p:nvPr>
        </p:nvSpPr>
        <p:spPr/>
        <p:txBody>
          <a:bodyPr/>
          <a:lstStyle/>
          <a:p>
            <a:fld id="{7C2B3464-E78B-4BE1-86B9-E4547740300B}" type="slidenum">
              <a:rPr lang="en-US" smtClean="0"/>
              <a:t>‹#›</a:t>
            </a:fld>
            <a:endParaRPr lang="en-US"/>
          </a:p>
        </p:txBody>
      </p:sp>
    </p:spTree>
    <p:extLst>
      <p:ext uri="{BB962C8B-B14F-4D97-AF65-F5344CB8AC3E}">
        <p14:creationId xmlns:p14="http://schemas.microsoft.com/office/powerpoint/2010/main" val="32575050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AAEPC - 11/9/2023</a:t>
            </a:r>
          </a:p>
        </p:txBody>
      </p:sp>
      <p:sp>
        <p:nvSpPr>
          <p:cNvPr id="5" name="Footer Placeholder 4"/>
          <p:cNvSpPr>
            <a:spLocks noGrp="1"/>
          </p:cNvSpPr>
          <p:nvPr>
            <p:ph type="ftr" sz="quarter" idx="11"/>
          </p:nvPr>
        </p:nvSpPr>
        <p:spPr/>
        <p:txBody>
          <a:bodyPr/>
          <a:lstStyle/>
          <a:p>
            <a:r>
              <a:rPr lang="en-US"/>
              <a:t>© 2023 A. P. Curatola</a:t>
            </a:r>
          </a:p>
        </p:txBody>
      </p:sp>
      <p:sp>
        <p:nvSpPr>
          <p:cNvPr id="6" name="Slide Number Placeholder 5"/>
          <p:cNvSpPr>
            <a:spLocks noGrp="1"/>
          </p:cNvSpPr>
          <p:nvPr>
            <p:ph type="sldNum" sz="quarter" idx="12"/>
          </p:nvPr>
        </p:nvSpPr>
        <p:spPr/>
        <p:txBody>
          <a:bodyPr/>
          <a:lstStyle/>
          <a:p>
            <a:fld id="{7C2B3464-E78B-4BE1-86B9-E4547740300B}" type="slidenum">
              <a:rPr lang="en-US" smtClean="0"/>
              <a:t>‹#›</a:t>
            </a:fld>
            <a:endParaRPr lang="en-US"/>
          </a:p>
        </p:txBody>
      </p:sp>
    </p:spTree>
    <p:extLst>
      <p:ext uri="{BB962C8B-B14F-4D97-AF65-F5344CB8AC3E}">
        <p14:creationId xmlns:p14="http://schemas.microsoft.com/office/powerpoint/2010/main" val="30378902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1571" y="1957923"/>
            <a:ext cx="103632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71171" y="443759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AAEPC - 11/9/2023</a:t>
            </a:r>
          </a:p>
        </p:txBody>
      </p:sp>
      <p:sp>
        <p:nvSpPr>
          <p:cNvPr id="5" name="Footer Placeholder 4"/>
          <p:cNvSpPr>
            <a:spLocks noGrp="1"/>
          </p:cNvSpPr>
          <p:nvPr>
            <p:ph type="ftr" sz="quarter" idx="11"/>
          </p:nvPr>
        </p:nvSpPr>
        <p:spPr/>
        <p:txBody>
          <a:bodyPr/>
          <a:lstStyle/>
          <a:p>
            <a:r>
              <a:rPr lang="en-US"/>
              <a:t>© 2023 A. P. Curatola</a:t>
            </a:r>
          </a:p>
        </p:txBody>
      </p:sp>
      <p:sp>
        <p:nvSpPr>
          <p:cNvPr id="6" name="Slide Number Placeholder 5"/>
          <p:cNvSpPr>
            <a:spLocks noGrp="1"/>
          </p:cNvSpPr>
          <p:nvPr>
            <p:ph type="sldNum" sz="quarter" idx="12"/>
          </p:nvPr>
        </p:nvSpPr>
        <p:spPr/>
        <p:txBody>
          <a:bodyPr/>
          <a:lstStyle/>
          <a:p>
            <a:fld id="{7C2B3464-E78B-4BE1-86B9-E4547740300B}" type="slidenum">
              <a:rPr lang="en-US" smtClean="0"/>
              <a:t>‹#›</a:t>
            </a:fld>
            <a:endParaRPr lang="en-US"/>
          </a:p>
        </p:txBody>
      </p:sp>
      <p:sp>
        <p:nvSpPr>
          <p:cNvPr id="7" name="Rectangle 6"/>
          <p:cNvSpPr/>
          <p:nvPr/>
        </p:nvSpPr>
        <p:spPr>
          <a:xfrm>
            <a:off x="0" y="-25491"/>
            <a:ext cx="12192000" cy="1071628"/>
          </a:xfrm>
          <a:prstGeom prst="rect">
            <a:avLst/>
          </a:prstGeom>
          <a:solidFill>
            <a:srgbClr val="003478"/>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spc="225" dirty="0"/>
          </a:p>
        </p:txBody>
      </p:sp>
      <p:pic>
        <p:nvPicPr>
          <p:cNvPr id="8" name="Picture 7" descr="hex_LeBowHeaderLogo.png"/>
          <p:cNvPicPr>
            <a:picLocks noChangeAspect="1"/>
          </p:cNvPicPr>
          <p:nvPr/>
        </p:nvPicPr>
        <p:blipFill>
          <a:blip r:embed="rId2"/>
          <a:stretch>
            <a:fillRect/>
          </a:stretch>
        </p:blipFill>
        <p:spPr>
          <a:xfrm>
            <a:off x="294144" y="161567"/>
            <a:ext cx="3489581" cy="621581"/>
          </a:xfrm>
          <a:prstGeom prst="rect">
            <a:avLst/>
          </a:prstGeom>
        </p:spPr>
      </p:pic>
    </p:spTree>
    <p:extLst>
      <p:ext uri="{BB962C8B-B14F-4D97-AF65-F5344CB8AC3E}">
        <p14:creationId xmlns:p14="http://schemas.microsoft.com/office/powerpoint/2010/main" val="18806262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AAEPC - 11/9/2023</a:t>
            </a:r>
          </a:p>
        </p:txBody>
      </p:sp>
      <p:sp>
        <p:nvSpPr>
          <p:cNvPr id="5" name="Footer Placeholder 4"/>
          <p:cNvSpPr>
            <a:spLocks noGrp="1"/>
          </p:cNvSpPr>
          <p:nvPr>
            <p:ph type="ftr" sz="quarter" idx="11"/>
          </p:nvPr>
        </p:nvSpPr>
        <p:spPr/>
        <p:txBody>
          <a:bodyPr/>
          <a:lstStyle/>
          <a:p>
            <a:r>
              <a:rPr lang="en-US"/>
              <a:t>© 2023 A. P. Curatola</a:t>
            </a:r>
          </a:p>
        </p:txBody>
      </p:sp>
      <p:sp>
        <p:nvSpPr>
          <p:cNvPr id="6" name="Slide Number Placeholder 5"/>
          <p:cNvSpPr>
            <a:spLocks noGrp="1"/>
          </p:cNvSpPr>
          <p:nvPr>
            <p:ph type="sldNum" sz="quarter" idx="12"/>
          </p:nvPr>
        </p:nvSpPr>
        <p:spPr/>
        <p:txBody>
          <a:bodyPr/>
          <a:lstStyle/>
          <a:p>
            <a:fld id="{7C2B3464-E78B-4BE1-86B9-E4547740300B}" type="slidenum">
              <a:rPr lang="en-US" smtClean="0"/>
              <a:t>‹#›</a:t>
            </a:fld>
            <a:endParaRPr lang="en-US"/>
          </a:p>
        </p:txBody>
      </p:sp>
      <p:grpSp>
        <p:nvGrpSpPr>
          <p:cNvPr id="7" name="组 7"/>
          <p:cNvGrpSpPr/>
          <p:nvPr/>
        </p:nvGrpSpPr>
        <p:grpSpPr>
          <a:xfrm>
            <a:off x="0" y="6356355"/>
            <a:ext cx="12192000" cy="492124"/>
            <a:chOff x="0" y="0"/>
            <a:chExt cx="9144000" cy="1582992"/>
          </a:xfrm>
        </p:grpSpPr>
        <p:sp>
          <p:nvSpPr>
            <p:cNvPr id="8" name="Rectangle 10"/>
            <p:cNvSpPr/>
            <p:nvPr/>
          </p:nvSpPr>
          <p:spPr>
            <a:xfrm>
              <a:off x="0" y="0"/>
              <a:ext cx="9144000" cy="1537273"/>
            </a:xfrm>
            <a:prstGeom prst="rect">
              <a:avLst/>
            </a:prstGeom>
            <a:solidFill>
              <a:srgbClr val="0034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9" name="矩形 6"/>
            <p:cNvSpPr/>
            <p:nvPr/>
          </p:nvSpPr>
          <p:spPr>
            <a:xfrm>
              <a:off x="0" y="1537273"/>
              <a:ext cx="9144000" cy="45719"/>
            </a:xfrm>
            <a:prstGeom prst="rect">
              <a:avLst/>
            </a:prstGeom>
            <a:solidFill>
              <a:srgbClr val="EFB20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50"/>
            </a:p>
          </p:txBody>
        </p:sp>
      </p:grpSp>
    </p:spTree>
    <p:extLst>
      <p:ext uri="{BB962C8B-B14F-4D97-AF65-F5344CB8AC3E}">
        <p14:creationId xmlns:p14="http://schemas.microsoft.com/office/powerpoint/2010/main" val="31979348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9"/>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AAEPC - 11/9/2023</a:t>
            </a:r>
          </a:p>
        </p:txBody>
      </p:sp>
      <p:sp>
        <p:nvSpPr>
          <p:cNvPr id="5" name="Footer Placeholder 4"/>
          <p:cNvSpPr>
            <a:spLocks noGrp="1"/>
          </p:cNvSpPr>
          <p:nvPr>
            <p:ph type="ftr" sz="quarter" idx="11"/>
          </p:nvPr>
        </p:nvSpPr>
        <p:spPr/>
        <p:txBody>
          <a:bodyPr/>
          <a:lstStyle/>
          <a:p>
            <a:r>
              <a:rPr lang="en-US"/>
              <a:t>© 2023 A. P. Curatola</a:t>
            </a:r>
          </a:p>
        </p:txBody>
      </p:sp>
      <p:sp>
        <p:nvSpPr>
          <p:cNvPr id="6" name="Slide Number Placeholder 5"/>
          <p:cNvSpPr>
            <a:spLocks noGrp="1"/>
          </p:cNvSpPr>
          <p:nvPr>
            <p:ph type="sldNum" sz="quarter" idx="12"/>
          </p:nvPr>
        </p:nvSpPr>
        <p:spPr/>
        <p:txBody>
          <a:bodyPr/>
          <a:lstStyle/>
          <a:p>
            <a:fld id="{7C2B3464-E78B-4BE1-86B9-E4547740300B}" type="slidenum">
              <a:rPr lang="en-US" smtClean="0"/>
              <a:t>‹#›</a:t>
            </a:fld>
            <a:endParaRPr lang="en-US"/>
          </a:p>
        </p:txBody>
      </p:sp>
    </p:spTree>
    <p:extLst>
      <p:ext uri="{BB962C8B-B14F-4D97-AF65-F5344CB8AC3E}">
        <p14:creationId xmlns:p14="http://schemas.microsoft.com/office/powerpoint/2010/main" val="22628889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AAEPC - 11/9/2023</a:t>
            </a:r>
          </a:p>
        </p:txBody>
      </p:sp>
      <p:sp>
        <p:nvSpPr>
          <p:cNvPr id="6" name="Footer Placeholder 5"/>
          <p:cNvSpPr>
            <a:spLocks noGrp="1"/>
          </p:cNvSpPr>
          <p:nvPr>
            <p:ph type="ftr" sz="quarter" idx="11"/>
          </p:nvPr>
        </p:nvSpPr>
        <p:spPr/>
        <p:txBody>
          <a:bodyPr/>
          <a:lstStyle/>
          <a:p>
            <a:r>
              <a:rPr lang="en-US"/>
              <a:t>© 2023 A. P. Curatola</a:t>
            </a:r>
          </a:p>
        </p:txBody>
      </p:sp>
      <p:sp>
        <p:nvSpPr>
          <p:cNvPr id="7" name="Slide Number Placeholder 6"/>
          <p:cNvSpPr>
            <a:spLocks noGrp="1"/>
          </p:cNvSpPr>
          <p:nvPr>
            <p:ph type="sldNum" sz="quarter" idx="12"/>
          </p:nvPr>
        </p:nvSpPr>
        <p:spPr/>
        <p:txBody>
          <a:bodyPr/>
          <a:lstStyle/>
          <a:p>
            <a:fld id="{7C2B3464-E78B-4BE1-86B9-E4547740300B}" type="slidenum">
              <a:rPr lang="en-US" smtClean="0"/>
              <a:t>‹#›</a:t>
            </a:fld>
            <a:endParaRPr lang="en-US"/>
          </a:p>
        </p:txBody>
      </p:sp>
    </p:spTree>
    <p:extLst>
      <p:ext uri="{BB962C8B-B14F-4D97-AF65-F5344CB8AC3E}">
        <p14:creationId xmlns:p14="http://schemas.microsoft.com/office/powerpoint/2010/main" val="25068889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AAEPC - 11/9/2023</a:t>
            </a:r>
          </a:p>
        </p:txBody>
      </p:sp>
      <p:sp>
        <p:nvSpPr>
          <p:cNvPr id="8" name="Footer Placeholder 7"/>
          <p:cNvSpPr>
            <a:spLocks noGrp="1"/>
          </p:cNvSpPr>
          <p:nvPr>
            <p:ph type="ftr" sz="quarter" idx="11"/>
          </p:nvPr>
        </p:nvSpPr>
        <p:spPr/>
        <p:txBody>
          <a:bodyPr/>
          <a:lstStyle/>
          <a:p>
            <a:r>
              <a:rPr lang="en-US"/>
              <a:t>© 2023 A. P. Curatola</a:t>
            </a:r>
          </a:p>
        </p:txBody>
      </p:sp>
      <p:sp>
        <p:nvSpPr>
          <p:cNvPr id="9" name="Slide Number Placeholder 8"/>
          <p:cNvSpPr>
            <a:spLocks noGrp="1"/>
          </p:cNvSpPr>
          <p:nvPr>
            <p:ph type="sldNum" sz="quarter" idx="12"/>
          </p:nvPr>
        </p:nvSpPr>
        <p:spPr/>
        <p:txBody>
          <a:bodyPr/>
          <a:lstStyle/>
          <a:p>
            <a:fld id="{7C2B3464-E78B-4BE1-86B9-E4547740300B}" type="slidenum">
              <a:rPr lang="en-US" smtClean="0"/>
              <a:t>‹#›</a:t>
            </a:fld>
            <a:endParaRPr lang="en-US"/>
          </a:p>
        </p:txBody>
      </p:sp>
    </p:spTree>
    <p:extLst>
      <p:ext uri="{BB962C8B-B14F-4D97-AF65-F5344CB8AC3E}">
        <p14:creationId xmlns:p14="http://schemas.microsoft.com/office/powerpoint/2010/main" val="32420408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AAEPC - 11/9/2023</a:t>
            </a:r>
          </a:p>
        </p:txBody>
      </p:sp>
      <p:sp>
        <p:nvSpPr>
          <p:cNvPr id="4" name="Footer Placeholder 3"/>
          <p:cNvSpPr>
            <a:spLocks noGrp="1"/>
          </p:cNvSpPr>
          <p:nvPr>
            <p:ph type="ftr" sz="quarter" idx="11"/>
          </p:nvPr>
        </p:nvSpPr>
        <p:spPr/>
        <p:txBody>
          <a:bodyPr/>
          <a:lstStyle/>
          <a:p>
            <a:r>
              <a:rPr lang="en-US"/>
              <a:t>© 2023 A. P. Curatola</a:t>
            </a:r>
          </a:p>
        </p:txBody>
      </p:sp>
      <p:sp>
        <p:nvSpPr>
          <p:cNvPr id="5" name="Slide Number Placeholder 4"/>
          <p:cNvSpPr>
            <a:spLocks noGrp="1"/>
          </p:cNvSpPr>
          <p:nvPr>
            <p:ph type="sldNum" sz="quarter" idx="12"/>
          </p:nvPr>
        </p:nvSpPr>
        <p:spPr/>
        <p:txBody>
          <a:bodyPr/>
          <a:lstStyle/>
          <a:p>
            <a:fld id="{7C2B3464-E78B-4BE1-86B9-E4547740300B}" type="slidenum">
              <a:rPr lang="en-US" smtClean="0"/>
              <a:t>‹#›</a:t>
            </a:fld>
            <a:endParaRPr lang="en-US"/>
          </a:p>
        </p:txBody>
      </p:sp>
    </p:spTree>
    <p:extLst>
      <p:ext uri="{BB962C8B-B14F-4D97-AF65-F5344CB8AC3E}">
        <p14:creationId xmlns:p14="http://schemas.microsoft.com/office/powerpoint/2010/main" val="3126671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AAEPC - 11/9/2023</a:t>
            </a:r>
          </a:p>
        </p:txBody>
      </p:sp>
      <p:sp>
        <p:nvSpPr>
          <p:cNvPr id="6" name="Footer Placeholder 5"/>
          <p:cNvSpPr>
            <a:spLocks noGrp="1"/>
          </p:cNvSpPr>
          <p:nvPr>
            <p:ph type="ftr" sz="quarter" idx="11"/>
          </p:nvPr>
        </p:nvSpPr>
        <p:spPr/>
        <p:txBody>
          <a:bodyPr/>
          <a:lstStyle/>
          <a:p>
            <a:r>
              <a:rPr lang="en-US"/>
              <a:t>© 2023 A. P. Curatola</a:t>
            </a:r>
          </a:p>
        </p:txBody>
      </p:sp>
      <p:sp>
        <p:nvSpPr>
          <p:cNvPr id="7" name="Slide Number Placeholder 6"/>
          <p:cNvSpPr>
            <a:spLocks noGrp="1"/>
          </p:cNvSpPr>
          <p:nvPr>
            <p:ph type="sldNum" sz="quarter" idx="12"/>
          </p:nvPr>
        </p:nvSpPr>
        <p:spPr/>
        <p:txBody>
          <a:bodyPr/>
          <a:lstStyle/>
          <a:p>
            <a:fld id="{7C2B3464-E78B-4BE1-86B9-E4547740300B}" type="slidenum">
              <a:rPr lang="en-US" smtClean="0"/>
              <a:t>‹#›</a:t>
            </a:fld>
            <a:endParaRPr lang="en-US"/>
          </a:p>
        </p:txBody>
      </p:sp>
    </p:spTree>
    <p:extLst>
      <p:ext uri="{BB962C8B-B14F-4D97-AF65-F5344CB8AC3E}">
        <p14:creationId xmlns:p14="http://schemas.microsoft.com/office/powerpoint/2010/main" val="13944627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AAEPC - 11/9/2023</a:t>
            </a:r>
          </a:p>
        </p:txBody>
      </p:sp>
      <p:sp>
        <p:nvSpPr>
          <p:cNvPr id="3" name="Footer Placeholder 2"/>
          <p:cNvSpPr>
            <a:spLocks noGrp="1"/>
          </p:cNvSpPr>
          <p:nvPr>
            <p:ph type="ftr" sz="quarter" idx="11"/>
          </p:nvPr>
        </p:nvSpPr>
        <p:spPr/>
        <p:txBody>
          <a:bodyPr/>
          <a:lstStyle/>
          <a:p>
            <a:r>
              <a:rPr lang="en-US"/>
              <a:t>© 2023 A. P. Curatola</a:t>
            </a:r>
          </a:p>
        </p:txBody>
      </p:sp>
      <p:sp>
        <p:nvSpPr>
          <p:cNvPr id="4" name="Slide Number Placeholder 3"/>
          <p:cNvSpPr>
            <a:spLocks noGrp="1"/>
          </p:cNvSpPr>
          <p:nvPr>
            <p:ph type="sldNum" sz="quarter" idx="12"/>
          </p:nvPr>
        </p:nvSpPr>
        <p:spPr/>
        <p:txBody>
          <a:bodyPr/>
          <a:lstStyle/>
          <a:p>
            <a:fld id="{7C2B3464-E78B-4BE1-86B9-E4547740300B}" type="slidenum">
              <a:rPr lang="en-US" smtClean="0"/>
              <a:t>‹#›</a:t>
            </a:fld>
            <a:endParaRPr lang="en-US"/>
          </a:p>
        </p:txBody>
      </p:sp>
    </p:spTree>
    <p:extLst>
      <p:ext uri="{BB962C8B-B14F-4D97-AF65-F5344CB8AC3E}">
        <p14:creationId xmlns:p14="http://schemas.microsoft.com/office/powerpoint/2010/main" val="22079549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31"/>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AAEPC - 11/9/2023</a:t>
            </a:r>
          </a:p>
        </p:txBody>
      </p:sp>
      <p:sp>
        <p:nvSpPr>
          <p:cNvPr id="6" name="Footer Placeholder 5"/>
          <p:cNvSpPr>
            <a:spLocks noGrp="1"/>
          </p:cNvSpPr>
          <p:nvPr>
            <p:ph type="ftr" sz="quarter" idx="11"/>
          </p:nvPr>
        </p:nvSpPr>
        <p:spPr/>
        <p:txBody>
          <a:bodyPr/>
          <a:lstStyle/>
          <a:p>
            <a:r>
              <a:rPr lang="en-US"/>
              <a:t>© 2023 A. P. Curatola</a:t>
            </a:r>
          </a:p>
        </p:txBody>
      </p:sp>
      <p:sp>
        <p:nvSpPr>
          <p:cNvPr id="7" name="Slide Number Placeholder 6"/>
          <p:cNvSpPr>
            <a:spLocks noGrp="1"/>
          </p:cNvSpPr>
          <p:nvPr>
            <p:ph type="sldNum" sz="quarter" idx="12"/>
          </p:nvPr>
        </p:nvSpPr>
        <p:spPr/>
        <p:txBody>
          <a:bodyPr/>
          <a:lstStyle/>
          <a:p>
            <a:fld id="{7C2B3464-E78B-4BE1-86B9-E4547740300B}" type="slidenum">
              <a:rPr lang="en-US" smtClean="0"/>
              <a:t>‹#›</a:t>
            </a:fld>
            <a:endParaRPr lang="en-US"/>
          </a:p>
        </p:txBody>
      </p:sp>
    </p:spTree>
    <p:extLst>
      <p:ext uri="{BB962C8B-B14F-4D97-AF65-F5344CB8AC3E}">
        <p14:creationId xmlns:p14="http://schemas.microsoft.com/office/powerpoint/2010/main" val="42285585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1"/>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AAEPC - 11/9/2023</a:t>
            </a:r>
          </a:p>
        </p:txBody>
      </p:sp>
      <p:sp>
        <p:nvSpPr>
          <p:cNvPr id="6" name="Footer Placeholder 5"/>
          <p:cNvSpPr>
            <a:spLocks noGrp="1"/>
          </p:cNvSpPr>
          <p:nvPr>
            <p:ph type="ftr" sz="quarter" idx="11"/>
          </p:nvPr>
        </p:nvSpPr>
        <p:spPr/>
        <p:txBody>
          <a:bodyPr/>
          <a:lstStyle/>
          <a:p>
            <a:r>
              <a:rPr lang="en-US"/>
              <a:t>© 2023 A. P. Curatola</a:t>
            </a:r>
          </a:p>
        </p:txBody>
      </p:sp>
      <p:sp>
        <p:nvSpPr>
          <p:cNvPr id="7" name="Slide Number Placeholder 6"/>
          <p:cNvSpPr>
            <a:spLocks noGrp="1"/>
          </p:cNvSpPr>
          <p:nvPr>
            <p:ph type="sldNum" sz="quarter" idx="12"/>
          </p:nvPr>
        </p:nvSpPr>
        <p:spPr/>
        <p:txBody>
          <a:bodyPr/>
          <a:lstStyle/>
          <a:p>
            <a:fld id="{7C2B3464-E78B-4BE1-86B9-E4547740300B}" type="slidenum">
              <a:rPr lang="en-US" smtClean="0"/>
              <a:t>‹#›</a:t>
            </a:fld>
            <a:endParaRPr lang="en-US"/>
          </a:p>
        </p:txBody>
      </p:sp>
    </p:spTree>
    <p:extLst>
      <p:ext uri="{BB962C8B-B14F-4D97-AF65-F5344CB8AC3E}">
        <p14:creationId xmlns:p14="http://schemas.microsoft.com/office/powerpoint/2010/main" val="39277825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AAEPC - 11/9/2023</a:t>
            </a:r>
          </a:p>
        </p:txBody>
      </p:sp>
      <p:sp>
        <p:nvSpPr>
          <p:cNvPr id="5" name="Footer Placeholder 4"/>
          <p:cNvSpPr>
            <a:spLocks noGrp="1"/>
          </p:cNvSpPr>
          <p:nvPr>
            <p:ph type="ftr" sz="quarter" idx="11"/>
          </p:nvPr>
        </p:nvSpPr>
        <p:spPr/>
        <p:txBody>
          <a:bodyPr/>
          <a:lstStyle/>
          <a:p>
            <a:r>
              <a:rPr lang="en-US"/>
              <a:t>© 2023 A. P. Curatola</a:t>
            </a:r>
          </a:p>
        </p:txBody>
      </p:sp>
      <p:sp>
        <p:nvSpPr>
          <p:cNvPr id="6" name="Slide Number Placeholder 5"/>
          <p:cNvSpPr>
            <a:spLocks noGrp="1"/>
          </p:cNvSpPr>
          <p:nvPr>
            <p:ph type="sldNum" sz="quarter" idx="12"/>
          </p:nvPr>
        </p:nvSpPr>
        <p:spPr/>
        <p:txBody>
          <a:bodyPr/>
          <a:lstStyle/>
          <a:p>
            <a:fld id="{7C2B3464-E78B-4BE1-86B9-E4547740300B}" type="slidenum">
              <a:rPr lang="en-US" smtClean="0"/>
              <a:t>‹#›</a:t>
            </a:fld>
            <a:endParaRPr lang="en-US"/>
          </a:p>
        </p:txBody>
      </p:sp>
    </p:spTree>
    <p:extLst>
      <p:ext uri="{BB962C8B-B14F-4D97-AF65-F5344CB8AC3E}">
        <p14:creationId xmlns:p14="http://schemas.microsoft.com/office/powerpoint/2010/main" val="182333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AAEPC - 11/9/2023</a:t>
            </a:r>
          </a:p>
        </p:txBody>
      </p:sp>
      <p:sp>
        <p:nvSpPr>
          <p:cNvPr id="5" name="Footer Placeholder 4"/>
          <p:cNvSpPr>
            <a:spLocks noGrp="1"/>
          </p:cNvSpPr>
          <p:nvPr>
            <p:ph type="ftr" sz="quarter" idx="11"/>
          </p:nvPr>
        </p:nvSpPr>
        <p:spPr/>
        <p:txBody>
          <a:bodyPr/>
          <a:lstStyle/>
          <a:p>
            <a:r>
              <a:rPr lang="en-US"/>
              <a:t>© 2023 A. P. Curatola</a:t>
            </a:r>
          </a:p>
        </p:txBody>
      </p:sp>
      <p:sp>
        <p:nvSpPr>
          <p:cNvPr id="6" name="Slide Number Placeholder 5"/>
          <p:cNvSpPr>
            <a:spLocks noGrp="1"/>
          </p:cNvSpPr>
          <p:nvPr>
            <p:ph type="sldNum" sz="quarter" idx="12"/>
          </p:nvPr>
        </p:nvSpPr>
        <p:spPr/>
        <p:txBody>
          <a:bodyPr/>
          <a:lstStyle/>
          <a:p>
            <a:fld id="{7C2B3464-E78B-4BE1-86B9-E4547740300B}" type="slidenum">
              <a:rPr lang="en-US" smtClean="0"/>
              <a:t>‹#›</a:t>
            </a:fld>
            <a:endParaRPr lang="en-US"/>
          </a:p>
        </p:txBody>
      </p:sp>
    </p:spTree>
    <p:extLst>
      <p:ext uri="{BB962C8B-B14F-4D97-AF65-F5344CB8AC3E}">
        <p14:creationId xmlns:p14="http://schemas.microsoft.com/office/powerpoint/2010/main" val="1101085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AAEPC - 11/9/2023</a:t>
            </a:r>
          </a:p>
        </p:txBody>
      </p:sp>
      <p:sp>
        <p:nvSpPr>
          <p:cNvPr id="8" name="Footer Placeholder 7"/>
          <p:cNvSpPr>
            <a:spLocks noGrp="1"/>
          </p:cNvSpPr>
          <p:nvPr>
            <p:ph type="ftr" sz="quarter" idx="11"/>
          </p:nvPr>
        </p:nvSpPr>
        <p:spPr/>
        <p:txBody>
          <a:bodyPr/>
          <a:lstStyle/>
          <a:p>
            <a:r>
              <a:rPr lang="en-US"/>
              <a:t>© 2023 A. P. Curatola</a:t>
            </a:r>
          </a:p>
        </p:txBody>
      </p:sp>
      <p:sp>
        <p:nvSpPr>
          <p:cNvPr id="9" name="Slide Number Placeholder 8"/>
          <p:cNvSpPr>
            <a:spLocks noGrp="1"/>
          </p:cNvSpPr>
          <p:nvPr>
            <p:ph type="sldNum" sz="quarter" idx="12"/>
          </p:nvPr>
        </p:nvSpPr>
        <p:spPr/>
        <p:txBody>
          <a:bodyPr/>
          <a:lstStyle/>
          <a:p>
            <a:fld id="{7C2B3464-E78B-4BE1-86B9-E4547740300B}" type="slidenum">
              <a:rPr lang="en-US" smtClean="0"/>
              <a:t>‹#›</a:t>
            </a:fld>
            <a:endParaRPr lang="en-US"/>
          </a:p>
        </p:txBody>
      </p:sp>
    </p:spTree>
    <p:extLst>
      <p:ext uri="{BB962C8B-B14F-4D97-AF65-F5344CB8AC3E}">
        <p14:creationId xmlns:p14="http://schemas.microsoft.com/office/powerpoint/2010/main" val="576737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AAEPC - 11/9/2023</a:t>
            </a:r>
          </a:p>
        </p:txBody>
      </p:sp>
      <p:sp>
        <p:nvSpPr>
          <p:cNvPr id="4" name="Footer Placeholder 3"/>
          <p:cNvSpPr>
            <a:spLocks noGrp="1"/>
          </p:cNvSpPr>
          <p:nvPr>
            <p:ph type="ftr" sz="quarter" idx="11"/>
          </p:nvPr>
        </p:nvSpPr>
        <p:spPr/>
        <p:txBody>
          <a:bodyPr/>
          <a:lstStyle/>
          <a:p>
            <a:r>
              <a:rPr lang="en-US"/>
              <a:t>© 2023 A. P. Curatola</a:t>
            </a:r>
          </a:p>
        </p:txBody>
      </p:sp>
      <p:sp>
        <p:nvSpPr>
          <p:cNvPr id="5" name="Slide Number Placeholder 4"/>
          <p:cNvSpPr>
            <a:spLocks noGrp="1"/>
          </p:cNvSpPr>
          <p:nvPr>
            <p:ph type="sldNum" sz="quarter" idx="12"/>
          </p:nvPr>
        </p:nvSpPr>
        <p:spPr/>
        <p:txBody>
          <a:bodyPr/>
          <a:lstStyle/>
          <a:p>
            <a:fld id="{7C2B3464-E78B-4BE1-86B9-E4547740300B}" type="slidenum">
              <a:rPr lang="en-US" smtClean="0"/>
              <a:t>‹#›</a:t>
            </a:fld>
            <a:endParaRPr lang="en-US"/>
          </a:p>
        </p:txBody>
      </p:sp>
    </p:spTree>
    <p:extLst>
      <p:ext uri="{BB962C8B-B14F-4D97-AF65-F5344CB8AC3E}">
        <p14:creationId xmlns:p14="http://schemas.microsoft.com/office/powerpoint/2010/main" val="2782527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AAEPC - 11/9/2023</a:t>
            </a:r>
          </a:p>
        </p:txBody>
      </p:sp>
      <p:sp>
        <p:nvSpPr>
          <p:cNvPr id="3" name="Footer Placeholder 2"/>
          <p:cNvSpPr>
            <a:spLocks noGrp="1"/>
          </p:cNvSpPr>
          <p:nvPr>
            <p:ph type="ftr" sz="quarter" idx="11"/>
          </p:nvPr>
        </p:nvSpPr>
        <p:spPr/>
        <p:txBody>
          <a:bodyPr/>
          <a:lstStyle/>
          <a:p>
            <a:r>
              <a:rPr lang="en-US"/>
              <a:t>© 2023 A. P. Curatola</a:t>
            </a:r>
          </a:p>
        </p:txBody>
      </p:sp>
      <p:sp>
        <p:nvSpPr>
          <p:cNvPr id="4" name="Slide Number Placeholder 3"/>
          <p:cNvSpPr>
            <a:spLocks noGrp="1"/>
          </p:cNvSpPr>
          <p:nvPr>
            <p:ph type="sldNum" sz="quarter" idx="12"/>
          </p:nvPr>
        </p:nvSpPr>
        <p:spPr/>
        <p:txBody>
          <a:bodyPr/>
          <a:lstStyle/>
          <a:p>
            <a:fld id="{7C2B3464-E78B-4BE1-86B9-E4547740300B}" type="slidenum">
              <a:rPr lang="en-US" smtClean="0"/>
              <a:t>‹#›</a:t>
            </a:fld>
            <a:endParaRPr lang="en-US"/>
          </a:p>
        </p:txBody>
      </p:sp>
    </p:spTree>
    <p:extLst>
      <p:ext uri="{BB962C8B-B14F-4D97-AF65-F5344CB8AC3E}">
        <p14:creationId xmlns:p14="http://schemas.microsoft.com/office/powerpoint/2010/main" val="3489777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31"/>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AAEPC - 11/9/2023</a:t>
            </a:r>
          </a:p>
        </p:txBody>
      </p:sp>
      <p:sp>
        <p:nvSpPr>
          <p:cNvPr id="6" name="Footer Placeholder 5"/>
          <p:cNvSpPr>
            <a:spLocks noGrp="1"/>
          </p:cNvSpPr>
          <p:nvPr>
            <p:ph type="ftr" sz="quarter" idx="11"/>
          </p:nvPr>
        </p:nvSpPr>
        <p:spPr/>
        <p:txBody>
          <a:bodyPr/>
          <a:lstStyle/>
          <a:p>
            <a:r>
              <a:rPr lang="en-US"/>
              <a:t>© 2023 A. P. Curatola</a:t>
            </a:r>
          </a:p>
        </p:txBody>
      </p:sp>
      <p:sp>
        <p:nvSpPr>
          <p:cNvPr id="7" name="Slide Number Placeholder 6"/>
          <p:cNvSpPr>
            <a:spLocks noGrp="1"/>
          </p:cNvSpPr>
          <p:nvPr>
            <p:ph type="sldNum" sz="quarter" idx="12"/>
          </p:nvPr>
        </p:nvSpPr>
        <p:spPr/>
        <p:txBody>
          <a:bodyPr/>
          <a:lstStyle/>
          <a:p>
            <a:fld id="{7C2B3464-E78B-4BE1-86B9-E4547740300B}" type="slidenum">
              <a:rPr lang="en-US" smtClean="0"/>
              <a:t>‹#›</a:t>
            </a:fld>
            <a:endParaRPr lang="en-US"/>
          </a:p>
        </p:txBody>
      </p:sp>
    </p:spTree>
    <p:extLst>
      <p:ext uri="{BB962C8B-B14F-4D97-AF65-F5344CB8AC3E}">
        <p14:creationId xmlns:p14="http://schemas.microsoft.com/office/powerpoint/2010/main" val="2700655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1"/>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AAEPC - 11/9/2023</a:t>
            </a:r>
          </a:p>
        </p:txBody>
      </p:sp>
      <p:sp>
        <p:nvSpPr>
          <p:cNvPr id="6" name="Footer Placeholder 5"/>
          <p:cNvSpPr>
            <a:spLocks noGrp="1"/>
          </p:cNvSpPr>
          <p:nvPr>
            <p:ph type="ftr" sz="quarter" idx="11"/>
          </p:nvPr>
        </p:nvSpPr>
        <p:spPr/>
        <p:txBody>
          <a:bodyPr/>
          <a:lstStyle/>
          <a:p>
            <a:r>
              <a:rPr lang="en-US"/>
              <a:t>© 2023 A. P. Curatola</a:t>
            </a:r>
          </a:p>
        </p:txBody>
      </p:sp>
      <p:sp>
        <p:nvSpPr>
          <p:cNvPr id="7" name="Slide Number Placeholder 6"/>
          <p:cNvSpPr>
            <a:spLocks noGrp="1"/>
          </p:cNvSpPr>
          <p:nvPr>
            <p:ph type="sldNum" sz="quarter" idx="12"/>
          </p:nvPr>
        </p:nvSpPr>
        <p:spPr/>
        <p:txBody>
          <a:bodyPr/>
          <a:lstStyle/>
          <a:p>
            <a:fld id="{7C2B3464-E78B-4BE1-86B9-E4547740300B}" type="slidenum">
              <a:rPr lang="en-US" smtClean="0"/>
              <a:t>‹#›</a:t>
            </a:fld>
            <a:endParaRPr lang="en-US"/>
          </a:p>
        </p:txBody>
      </p:sp>
    </p:spTree>
    <p:extLst>
      <p:ext uri="{BB962C8B-B14F-4D97-AF65-F5344CB8AC3E}">
        <p14:creationId xmlns:p14="http://schemas.microsoft.com/office/powerpoint/2010/main" val="801956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AAEPC - 11/9/2023</a:t>
            </a:r>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 2023 A. P. Curatola</a:t>
            </a:r>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C2B3464-E78B-4BE1-86B9-E4547740300B}" type="slidenum">
              <a:rPr lang="en-US" smtClean="0"/>
              <a:t>‹#›</a:t>
            </a:fld>
            <a:endParaRPr lang="en-US"/>
          </a:p>
        </p:txBody>
      </p:sp>
    </p:spTree>
    <p:extLst>
      <p:ext uri="{BB962C8B-B14F-4D97-AF65-F5344CB8AC3E}">
        <p14:creationId xmlns:p14="http://schemas.microsoft.com/office/powerpoint/2010/main" val="38491154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AAEPC - 11/9/2023</a:t>
            </a:r>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 2023 A. P. Curatola</a:t>
            </a:r>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C2B3464-E78B-4BE1-86B9-E4547740300B}" type="slidenum">
              <a:rPr lang="en-US" smtClean="0"/>
              <a:t>‹#›</a:t>
            </a:fld>
            <a:endParaRPr lang="en-US"/>
          </a:p>
        </p:txBody>
      </p:sp>
    </p:spTree>
    <p:extLst>
      <p:ext uri="{BB962C8B-B14F-4D97-AF65-F5344CB8AC3E}">
        <p14:creationId xmlns:p14="http://schemas.microsoft.com/office/powerpoint/2010/main" val="294317483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AAEPC - 11/9/2023</a:t>
            </a:r>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 2023 A. P. Curatola</a:t>
            </a:r>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C2B3464-E78B-4BE1-86B9-E4547740300B}" type="slidenum">
              <a:rPr lang="en-US" smtClean="0"/>
              <a:t>‹#›</a:t>
            </a:fld>
            <a:endParaRPr lang="en-US"/>
          </a:p>
        </p:txBody>
      </p:sp>
    </p:spTree>
    <p:extLst>
      <p:ext uri="{BB962C8B-B14F-4D97-AF65-F5344CB8AC3E}">
        <p14:creationId xmlns:p14="http://schemas.microsoft.com/office/powerpoint/2010/main" val="25351143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AAEPC - 11/9/2023</a:t>
            </a:r>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 2023 A. P. Curatola</a:t>
            </a:r>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C2B3464-E78B-4BE1-86B9-E4547740300B}" type="slidenum">
              <a:rPr lang="en-US" smtClean="0"/>
              <a:t>‹#›</a:t>
            </a:fld>
            <a:endParaRPr lang="en-US"/>
          </a:p>
        </p:txBody>
      </p:sp>
    </p:spTree>
    <p:extLst>
      <p:ext uri="{BB962C8B-B14F-4D97-AF65-F5344CB8AC3E}">
        <p14:creationId xmlns:p14="http://schemas.microsoft.com/office/powerpoint/2010/main" val="364514668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tif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hyperlink" Target="https://www.irs.gov/newsroom/estate-and-gift-tax-faqs" TargetMode="External"/><Relationship Id="rId2" Type="http://schemas.openxmlformats.org/officeDocument/2006/relationships/notesSlide" Target="../notesSlides/notesSlide37.xml"/><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D0C770-ADBF-2849-8FE9-57D45F875E70}"/>
              </a:ext>
            </a:extLst>
          </p:cNvPr>
          <p:cNvPicPr>
            <a:picLocks noChangeAspect="1"/>
          </p:cNvPicPr>
          <p:nvPr/>
        </p:nvPicPr>
        <p:blipFill>
          <a:blip r:embed="rId3"/>
          <a:stretch>
            <a:fillRect/>
          </a:stretch>
        </p:blipFill>
        <p:spPr>
          <a:xfrm>
            <a:off x="9061627" y="-25588"/>
            <a:ext cx="1606380" cy="1071444"/>
          </a:xfrm>
          <a:prstGeom prst="rect">
            <a:avLst/>
          </a:prstGeom>
        </p:spPr>
      </p:pic>
      <p:pic>
        <p:nvPicPr>
          <p:cNvPr id="7" name="Picture 6">
            <a:extLst>
              <a:ext uri="{FF2B5EF4-FFF2-40B4-BE49-F238E27FC236}">
                <a16:creationId xmlns:a16="http://schemas.microsoft.com/office/drawing/2014/main" id="{CBCA9932-5919-F14E-A949-20A3023977F9}"/>
              </a:ext>
            </a:extLst>
          </p:cNvPr>
          <p:cNvPicPr>
            <a:picLocks noChangeAspect="1"/>
          </p:cNvPicPr>
          <p:nvPr/>
        </p:nvPicPr>
        <p:blipFill>
          <a:blip r:embed="rId4"/>
          <a:stretch>
            <a:fillRect/>
          </a:stretch>
        </p:blipFill>
        <p:spPr>
          <a:xfrm>
            <a:off x="7341038" y="-25588"/>
            <a:ext cx="1735956" cy="1075912"/>
          </a:xfrm>
          <a:prstGeom prst="rect">
            <a:avLst/>
          </a:prstGeom>
        </p:spPr>
      </p:pic>
      <p:pic>
        <p:nvPicPr>
          <p:cNvPr id="8" name="Picture 7">
            <a:extLst>
              <a:ext uri="{FF2B5EF4-FFF2-40B4-BE49-F238E27FC236}">
                <a16:creationId xmlns:a16="http://schemas.microsoft.com/office/drawing/2014/main" id="{EDA95428-47EE-0D44-B5DC-EC2A7ADA489A}"/>
              </a:ext>
            </a:extLst>
          </p:cNvPr>
          <p:cNvPicPr>
            <a:picLocks noChangeAspect="1"/>
          </p:cNvPicPr>
          <p:nvPr/>
        </p:nvPicPr>
        <p:blipFill>
          <a:blip r:embed="rId5"/>
          <a:stretch>
            <a:fillRect/>
          </a:stretch>
        </p:blipFill>
        <p:spPr>
          <a:xfrm>
            <a:off x="5405967" y="-25588"/>
            <a:ext cx="1947428" cy="1080928"/>
          </a:xfrm>
          <a:prstGeom prst="rect">
            <a:avLst/>
          </a:prstGeom>
        </p:spPr>
      </p:pic>
      <p:sp>
        <p:nvSpPr>
          <p:cNvPr id="20" name="Title 1">
            <a:extLst>
              <a:ext uri="{FF2B5EF4-FFF2-40B4-BE49-F238E27FC236}">
                <a16:creationId xmlns:a16="http://schemas.microsoft.com/office/drawing/2014/main" id="{2A045215-6B16-4364-ADD0-8EC3F3FC6D16}"/>
              </a:ext>
            </a:extLst>
          </p:cNvPr>
          <p:cNvSpPr txBox="1">
            <a:spLocks/>
          </p:cNvSpPr>
          <p:nvPr/>
        </p:nvSpPr>
        <p:spPr>
          <a:xfrm>
            <a:off x="950026" y="1928609"/>
            <a:ext cx="10343407" cy="4400939"/>
          </a:xfrm>
          <a:prstGeom prst="rect">
            <a:avLst/>
          </a:prstGeom>
        </p:spPr>
        <p:txBody>
          <a:bodyPr vert="horz" lIns="91440" tIns="45720" rIns="91440" bIns="45720" rtlCol="0" anchor="ctr" anchorCtr="1">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endParaRPr lang="en-US" dirty="0">
              <a:solidFill>
                <a:prstClr val="black"/>
              </a:solidFill>
              <a:latin typeface="Arial" panose="020B0604020202020204" pitchFamily="34" charset="0"/>
              <a:cs typeface="Arial" panose="020B0604020202020204" pitchFamily="34" charset="0"/>
            </a:endParaRPr>
          </a:p>
          <a:p>
            <a:r>
              <a:rPr lang="en-US" sz="3200" b="1" dirty="0">
                <a:solidFill>
                  <a:srgbClr val="7030A0"/>
                </a:solidFill>
                <a:latin typeface="Arial" panose="020B0604020202020204" pitchFamily="34" charset="0"/>
                <a:cs typeface="Arial" panose="020B0604020202020204" pitchFamily="34" charset="0"/>
              </a:rPr>
              <a:t>What the SECURE 2.0 Act Means for</a:t>
            </a:r>
          </a:p>
          <a:p>
            <a:r>
              <a:rPr lang="en-US" sz="3200" b="1" dirty="0">
                <a:solidFill>
                  <a:srgbClr val="7030A0"/>
                </a:solidFill>
                <a:latin typeface="Arial" panose="020B0604020202020204" pitchFamily="34" charset="0"/>
                <a:cs typeface="Arial" panose="020B0604020202020204" pitchFamily="34" charset="0"/>
              </a:rPr>
              <a:t>Tax Professionals</a:t>
            </a:r>
          </a:p>
          <a:p>
            <a:br>
              <a:rPr lang="en-US" sz="3200" b="1" dirty="0">
                <a:solidFill>
                  <a:prstClr val="black"/>
                </a:solidFill>
                <a:latin typeface="Arial" panose="020B0604020202020204" pitchFamily="34" charset="0"/>
                <a:cs typeface="Arial" panose="020B0604020202020204" pitchFamily="34" charset="0"/>
              </a:rPr>
            </a:br>
            <a:r>
              <a:rPr lang="en-US" sz="2000" b="1" dirty="0">
                <a:solidFill>
                  <a:prstClr val="black"/>
                </a:solidFill>
                <a:latin typeface="Arial" panose="020B0604020202020204" pitchFamily="34" charset="0"/>
                <a:cs typeface="Arial" panose="020B0604020202020204" pitchFamily="34" charset="0"/>
              </a:rPr>
              <a:t>Anthony “Tony” P. Curatola </a:t>
            </a:r>
            <a:br>
              <a:rPr lang="en-US" sz="2000" b="1" dirty="0">
                <a:solidFill>
                  <a:prstClr val="black"/>
                </a:solidFill>
                <a:latin typeface="Arial" panose="020B0604020202020204" pitchFamily="34" charset="0"/>
                <a:cs typeface="Arial" panose="020B0604020202020204" pitchFamily="34" charset="0"/>
              </a:rPr>
            </a:br>
            <a:r>
              <a:rPr lang="en-US" sz="2000" b="1" dirty="0">
                <a:solidFill>
                  <a:prstClr val="black"/>
                </a:solidFill>
                <a:latin typeface="Arial" panose="020B0604020202020204" pitchFamily="34" charset="0"/>
                <a:cs typeface="Arial" panose="020B0604020202020204" pitchFamily="34" charset="0"/>
              </a:rPr>
              <a:t>Joseph F. Ford Professor</a:t>
            </a:r>
          </a:p>
          <a:p>
            <a:endParaRPr lang="en-US" sz="2000" b="1" dirty="0">
              <a:solidFill>
                <a:prstClr val="black"/>
              </a:solidFill>
              <a:latin typeface="Arial" panose="020B0604020202020204" pitchFamily="34" charset="0"/>
              <a:cs typeface="Arial" panose="020B0604020202020204" pitchFamily="34" charset="0"/>
            </a:endParaRPr>
          </a:p>
          <a:p>
            <a:r>
              <a:rPr lang="en-US" sz="2000" b="1" dirty="0">
                <a:solidFill>
                  <a:prstClr val="black"/>
                </a:solidFill>
                <a:latin typeface="Arial" panose="020B0604020202020204" pitchFamily="34" charset="0"/>
                <a:cs typeface="Arial" panose="020B0604020202020204" pitchFamily="34" charset="0"/>
              </a:rPr>
              <a:t>November 9, 2023</a:t>
            </a:r>
          </a:p>
          <a:p>
            <a:endParaRPr lang="en-US" sz="2000" b="1" dirty="0">
              <a:solidFill>
                <a:prstClr val="black"/>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This presentation is for the purpose of continuing professional education only and should not serve as the resource for any tax opinion or return position.  If tax advice is needed to ensure proper application to your situation, please seek the services of a competent tax professional with your particular facts, circumstances, and situation. </a:t>
            </a:r>
          </a:p>
          <a:p>
            <a:endParaRPr lang="en-US" sz="2000" b="1" dirty="0">
              <a:solidFill>
                <a:prstClr val="black"/>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D5E2359D-024E-DCAF-CE23-2CF6C411173E}"/>
              </a:ext>
            </a:extLst>
          </p:cNvPr>
          <p:cNvSpPr>
            <a:spLocks noGrp="1"/>
          </p:cNvSpPr>
          <p:nvPr>
            <p:ph type="dt" sz="half" idx="10"/>
          </p:nvPr>
        </p:nvSpPr>
        <p:spPr/>
        <p:txBody>
          <a:bodyPr/>
          <a:lstStyle/>
          <a:p>
            <a:r>
              <a:rPr lang="en-US"/>
              <a:t>AAEPC - 11/9/2023</a:t>
            </a:r>
          </a:p>
        </p:txBody>
      </p:sp>
      <p:sp>
        <p:nvSpPr>
          <p:cNvPr id="3" name="Footer Placeholder 2">
            <a:extLst>
              <a:ext uri="{FF2B5EF4-FFF2-40B4-BE49-F238E27FC236}">
                <a16:creationId xmlns:a16="http://schemas.microsoft.com/office/drawing/2014/main" id="{F80AB78E-AB69-F2BC-1E0E-ABB23DF143FC}"/>
              </a:ext>
            </a:extLst>
          </p:cNvPr>
          <p:cNvSpPr>
            <a:spLocks noGrp="1"/>
          </p:cNvSpPr>
          <p:nvPr>
            <p:ph type="ftr" sz="quarter" idx="11"/>
          </p:nvPr>
        </p:nvSpPr>
        <p:spPr/>
        <p:txBody>
          <a:bodyPr/>
          <a:lstStyle/>
          <a:p>
            <a:r>
              <a:rPr lang="en-US"/>
              <a:t>© 2023 A. P. Curatola</a:t>
            </a:r>
          </a:p>
        </p:txBody>
      </p:sp>
      <p:sp>
        <p:nvSpPr>
          <p:cNvPr id="4" name="Slide Number Placeholder 3">
            <a:extLst>
              <a:ext uri="{FF2B5EF4-FFF2-40B4-BE49-F238E27FC236}">
                <a16:creationId xmlns:a16="http://schemas.microsoft.com/office/drawing/2014/main" id="{716BC937-8592-4BDA-C22A-486FEEE88E95}"/>
              </a:ext>
            </a:extLst>
          </p:cNvPr>
          <p:cNvSpPr>
            <a:spLocks noGrp="1"/>
          </p:cNvSpPr>
          <p:nvPr>
            <p:ph type="sldNum" sz="quarter" idx="12"/>
          </p:nvPr>
        </p:nvSpPr>
        <p:spPr/>
        <p:txBody>
          <a:bodyPr/>
          <a:lstStyle/>
          <a:p>
            <a:fld id="{7C2B3464-E78B-4BE1-86B9-E4547740300B}" type="slidenum">
              <a:rPr lang="en-US" smtClean="0"/>
              <a:t>1</a:t>
            </a:fld>
            <a:endParaRPr lang="en-US"/>
          </a:p>
        </p:txBody>
      </p:sp>
    </p:spTree>
    <p:extLst>
      <p:ext uri="{BB962C8B-B14F-4D97-AF65-F5344CB8AC3E}">
        <p14:creationId xmlns:p14="http://schemas.microsoft.com/office/powerpoint/2010/main" val="3753674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F54F7-31F4-4371-A791-06D4DC9A1E69}"/>
              </a:ext>
            </a:extLst>
          </p:cNvPr>
          <p:cNvSpPr>
            <a:spLocks noGrp="1"/>
          </p:cNvSpPr>
          <p:nvPr>
            <p:ph type="title"/>
          </p:nvPr>
        </p:nvSpPr>
        <p:spPr>
          <a:xfrm>
            <a:off x="831851" y="768343"/>
            <a:ext cx="10515600" cy="1150609"/>
          </a:xfrm>
        </p:spPr>
        <p:txBody>
          <a:bodyPr>
            <a:noAutofit/>
          </a:bodyPr>
          <a:lstStyle/>
          <a:p>
            <a:pPr algn="ct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Act §§ </a:t>
            </a:r>
            <a:r>
              <a:rPr lang="en-US" sz="2400" b="1" dirty="0">
                <a:solidFill>
                  <a:srgbClr val="7030A0"/>
                </a:solidFill>
                <a:latin typeface="Arial" panose="020B0604020202020204" pitchFamily="34" charset="0"/>
                <a:ea typeface="+mn-ea"/>
                <a:cs typeface="Arial" panose="020B0604020202020204" pitchFamily="34" charset="0"/>
              </a:rPr>
              <a:t>115</a:t>
            </a: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and 127 SECURE 2.0 Act</a:t>
            </a:r>
            <a:b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IRC § 72 and Certain Emergency Expenses</a:t>
            </a:r>
            <a:b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br>
            <a:endParaRPr lang="en-US" sz="2400" b="1" dirty="0">
              <a:solidFill>
                <a:srgbClr val="7030A0"/>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0CE477D-9AC6-49D2-BCD2-A18F0C2A2FCE}"/>
              </a:ext>
            </a:extLst>
          </p:cNvPr>
          <p:cNvSpPr>
            <a:spLocks noGrp="1"/>
          </p:cNvSpPr>
          <p:nvPr>
            <p:ph type="body" idx="1"/>
          </p:nvPr>
        </p:nvSpPr>
        <p:spPr>
          <a:xfrm>
            <a:off x="831851" y="1918951"/>
            <a:ext cx="10515600" cy="4170705"/>
          </a:xfrm>
        </p:spPr>
        <p:txBody>
          <a:bodyPr>
            <a:noAutofit/>
          </a:bodyPr>
          <a:lstStyle/>
          <a:p>
            <a:pPr marL="285750" indent="-285750">
              <a:buFont typeface="Wingdings" panose="05000000000000000000" pitchFamily="2" charset="2"/>
              <a:buChar char="Ø"/>
            </a:pPr>
            <a:r>
              <a:rPr lang="en-US" sz="1600" dirty="0">
                <a:latin typeface="Arial" panose="020B0604020202020204" pitchFamily="34" charset="0"/>
                <a:cs typeface="Arial" panose="020B0604020202020204" pitchFamily="34" charset="0"/>
              </a:rPr>
              <a:t> IRC § 72 Imposes a 10% Penalty on Early Withdrawals</a:t>
            </a:r>
          </a:p>
          <a:p>
            <a:pPr marL="285750" indent="-285750">
              <a:buFont typeface="Wingdings" panose="05000000000000000000" pitchFamily="2" charset="2"/>
              <a:buChar char="Ø"/>
            </a:pPr>
            <a:endParaRPr lang="en-US" sz="1600" dirty="0">
              <a:latin typeface="Arial" panose="020B0604020202020204" pitchFamily="34" charset="0"/>
              <a:cs typeface="Arial" panose="020B0604020202020204" pitchFamily="34" charset="0"/>
            </a:endParaRPr>
          </a:p>
          <a:p>
            <a:pPr marL="628650" lvl="1" indent="-285750">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There are several exceptions to this penalty (some good and some not so good)</a:t>
            </a:r>
          </a:p>
          <a:p>
            <a:pPr marL="971550" lvl="2" indent="-285750">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 Death, Disability, First-time home buyer, Higher education costs to name a few </a:t>
            </a:r>
            <a:endParaRPr lang="en-US" sz="1600" dirty="0">
              <a:solidFill>
                <a:srgbClr val="FF0000"/>
              </a:solidFill>
              <a:latin typeface="Arial" panose="020B0604020202020204" pitchFamily="34" charset="0"/>
              <a:cs typeface="Arial" panose="020B0604020202020204" pitchFamily="34" charset="0"/>
            </a:endParaRPr>
          </a:p>
          <a:p>
            <a:pPr marL="628650" lvl="1" indent="-285750">
              <a:buFont typeface="Wingdings" panose="05000000000000000000" pitchFamily="2" charset="2"/>
              <a:buChar char="Ø"/>
            </a:pPr>
            <a:endParaRPr lang="en-US" sz="1600" dirty="0">
              <a:solidFill>
                <a:schemeClr val="tx1"/>
              </a:solidFill>
              <a:latin typeface="Arial" panose="020B0604020202020204" pitchFamily="34" charset="0"/>
              <a:cs typeface="Arial" panose="020B0604020202020204" pitchFamily="34" charset="0"/>
            </a:endParaRPr>
          </a:p>
          <a:p>
            <a:pPr marL="628650" lvl="1" indent="-285750">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 Act § 115 SECURE 2.0 </a:t>
            </a:r>
            <a:r>
              <a:rPr lang="en-US" sz="1600" dirty="0">
                <a:solidFill>
                  <a:srgbClr val="0070C0"/>
                </a:solidFill>
                <a:latin typeface="Arial" panose="020B0604020202020204" pitchFamily="34" charset="0"/>
                <a:cs typeface="Arial" panose="020B0604020202020204" pitchFamily="34" charset="0"/>
              </a:rPr>
              <a:t>(makes this more like a savings acct and not a retirement acct) </a:t>
            </a:r>
            <a:r>
              <a:rPr lang="en-US" sz="1600" dirty="0">
                <a:solidFill>
                  <a:schemeClr val="tx1"/>
                </a:solidFill>
                <a:latin typeface="Arial" panose="020B0604020202020204" pitchFamily="34" charset="0"/>
                <a:cs typeface="Arial" panose="020B0604020202020204" pitchFamily="34" charset="0"/>
              </a:rPr>
              <a:t>adds unforeseen or immediate financial needs (after 2023) </a:t>
            </a:r>
            <a:endParaRPr lang="en-US" sz="1600" dirty="0">
              <a:solidFill>
                <a:srgbClr val="FF0000"/>
              </a:solidFill>
              <a:latin typeface="Arial" panose="020B0604020202020204" pitchFamily="34" charset="0"/>
              <a:cs typeface="Arial" panose="020B0604020202020204" pitchFamily="34" charset="0"/>
            </a:endParaRPr>
          </a:p>
          <a:p>
            <a:pPr marL="628650" lvl="1" indent="-285750">
              <a:buFont typeface="Wingdings" panose="05000000000000000000" pitchFamily="2" charset="2"/>
              <a:buChar char="Ø"/>
            </a:pPr>
            <a:endParaRPr lang="en-US" sz="1600" dirty="0">
              <a:solidFill>
                <a:srgbClr val="FF0000"/>
              </a:solidFill>
              <a:latin typeface="Arial" panose="020B0604020202020204" pitchFamily="34" charset="0"/>
              <a:cs typeface="Arial" panose="020B0604020202020204" pitchFamily="34" charset="0"/>
            </a:endParaRPr>
          </a:p>
          <a:p>
            <a:pPr marL="971550" lvl="2" indent="-285750">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 Limited to one distribution of $1,000 per year</a:t>
            </a:r>
          </a:p>
          <a:p>
            <a:pPr marL="971550" lvl="2" indent="-285750">
              <a:buFont typeface="Wingdings" panose="05000000000000000000" pitchFamily="2" charset="2"/>
              <a:buChar char="Ø"/>
            </a:pPr>
            <a:endParaRPr lang="en-US" sz="1600" dirty="0">
              <a:solidFill>
                <a:schemeClr val="tx1"/>
              </a:solidFill>
              <a:latin typeface="Arial" panose="020B0604020202020204" pitchFamily="34" charset="0"/>
              <a:cs typeface="Arial" panose="020B0604020202020204" pitchFamily="34" charset="0"/>
            </a:endParaRPr>
          </a:p>
          <a:p>
            <a:pPr marL="971550" lvl="2" indent="-285750">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 Repayable within three years</a:t>
            </a:r>
          </a:p>
          <a:p>
            <a:pPr marL="971550" lvl="2" indent="-285750">
              <a:buFont typeface="Wingdings" panose="05000000000000000000" pitchFamily="2" charset="2"/>
              <a:buChar char="Ø"/>
            </a:pPr>
            <a:endParaRPr lang="en-US" sz="1600" dirty="0">
              <a:solidFill>
                <a:schemeClr val="tx1"/>
              </a:solidFill>
              <a:latin typeface="Arial" panose="020B0604020202020204" pitchFamily="34" charset="0"/>
              <a:cs typeface="Arial" panose="020B0604020202020204" pitchFamily="34" charset="0"/>
            </a:endParaRPr>
          </a:p>
          <a:p>
            <a:pPr marL="971550" lvl="2" indent="-285750">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 Additional distributions can be taken during repayment period only if first distribution is repaid</a:t>
            </a:r>
            <a:endParaRPr lang="en-US" sz="1650" dirty="0">
              <a:solidFill>
                <a:schemeClr val="tx1"/>
              </a:solidFill>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4CD4BF7A-5B86-41F0-1BFC-E98C20D468A8}"/>
              </a:ext>
            </a:extLst>
          </p:cNvPr>
          <p:cNvSpPr>
            <a:spLocks noGrp="1"/>
          </p:cNvSpPr>
          <p:nvPr>
            <p:ph type="dt" sz="half" idx="10"/>
          </p:nvPr>
        </p:nvSpPr>
        <p:spPr/>
        <p:txBody>
          <a:bodyPr/>
          <a:lstStyle/>
          <a:p>
            <a:r>
              <a:rPr lang="en-US"/>
              <a:t>AAEPC - 11/9/2023</a:t>
            </a:r>
          </a:p>
        </p:txBody>
      </p:sp>
      <p:sp>
        <p:nvSpPr>
          <p:cNvPr id="5" name="Footer Placeholder 4">
            <a:extLst>
              <a:ext uri="{FF2B5EF4-FFF2-40B4-BE49-F238E27FC236}">
                <a16:creationId xmlns:a16="http://schemas.microsoft.com/office/drawing/2014/main" id="{028ED317-0D55-E51B-5CCD-A96B939D9C00}"/>
              </a:ext>
            </a:extLst>
          </p:cNvPr>
          <p:cNvSpPr>
            <a:spLocks noGrp="1"/>
          </p:cNvSpPr>
          <p:nvPr>
            <p:ph type="ftr" sz="quarter" idx="11"/>
          </p:nvPr>
        </p:nvSpPr>
        <p:spPr/>
        <p:txBody>
          <a:bodyPr/>
          <a:lstStyle/>
          <a:p>
            <a:r>
              <a:rPr lang="en-US"/>
              <a:t>© 2023 A. P. Curatola</a:t>
            </a:r>
          </a:p>
        </p:txBody>
      </p:sp>
      <p:sp>
        <p:nvSpPr>
          <p:cNvPr id="6" name="Slide Number Placeholder 5">
            <a:extLst>
              <a:ext uri="{FF2B5EF4-FFF2-40B4-BE49-F238E27FC236}">
                <a16:creationId xmlns:a16="http://schemas.microsoft.com/office/drawing/2014/main" id="{18A44733-6118-5134-5C6C-35F2ADA9B1F9}"/>
              </a:ext>
            </a:extLst>
          </p:cNvPr>
          <p:cNvSpPr>
            <a:spLocks noGrp="1"/>
          </p:cNvSpPr>
          <p:nvPr>
            <p:ph type="sldNum" sz="quarter" idx="12"/>
          </p:nvPr>
        </p:nvSpPr>
        <p:spPr/>
        <p:txBody>
          <a:bodyPr/>
          <a:lstStyle/>
          <a:p>
            <a:fld id="{7C2B3464-E78B-4BE1-86B9-E4547740300B}" type="slidenum">
              <a:rPr lang="en-US" smtClean="0"/>
              <a:t>10</a:t>
            </a:fld>
            <a:endParaRPr lang="en-US"/>
          </a:p>
        </p:txBody>
      </p:sp>
    </p:spTree>
    <p:extLst>
      <p:ext uri="{BB962C8B-B14F-4D97-AF65-F5344CB8AC3E}">
        <p14:creationId xmlns:p14="http://schemas.microsoft.com/office/powerpoint/2010/main" val="3657714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F54F7-31F4-4371-A791-06D4DC9A1E69}"/>
              </a:ext>
            </a:extLst>
          </p:cNvPr>
          <p:cNvSpPr>
            <a:spLocks noGrp="1"/>
          </p:cNvSpPr>
          <p:nvPr>
            <p:ph type="title"/>
          </p:nvPr>
        </p:nvSpPr>
        <p:spPr>
          <a:xfrm>
            <a:off x="831851" y="768343"/>
            <a:ext cx="10515600" cy="1150609"/>
          </a:xfrm>
        </p:spPr>
        <p:txBody>
          <a:bodyPr>
            <a:noAutofit/>
          </a:bodyPr>
          <a:lstStyle/>
          <a:p>
            <a:pPr algn="ct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Act §§ </a:t>
            </a:r>
            <a:r>
              <a:rPr lang="en-US" sz="2400" b="1" dirty="0">
                <a:solidFill>
                  <a:srgbClr val="7030A0"/>
                </a:solidFill>
                <a:latin typeface="Arial" panose="020B0604020202020204" pitchFamily="34" charset="0"/>
                <a:ea typeface="+mn-ea"/>
                <a:cs typeface="Arial" panose="020B0604020202020204" pitchFamily="34" charset="0"/>
              </a:rPr>
              <a:t>115</a:t>
            </a: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and 127 SECURE 2.0 Act</a:t>
            </a:r>
            <a:b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IRC § 72 and Certain Emergency Expenses</a:t>
            </a:r>
            <a:b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br>
            <a:endParaRPr lang="en-US" sz="2400" b="1" dirty="0">
              <a:solidFill>
                <a:srgbClr val="7030A0"/>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0CE477D-9AC6-49D2-BCD2-A18F0C2A2FCE}"/>
              </a:ext>
            </a:extLst>
          </p:cNvPr>
          <p:cNvSpPr>
            <a:spLocks noGrp="1"/>
          </p:cNvSpPr>
          <p:nvPr>
            <p:ph type="body" idx="1"/>
          </p:nvPr>
        </p:nvSpPr>
        <p:spPr>
          <a:xfrm>
            <a:off x="831851" y="1918951"/>
            <a:ext cx="10515600" cy="4332559"/>
          </a:xfrm>
        </p:spPr>
        <p:txBody>
          <a:bodyPr>
            <a:noAutofit/>
          </a:bodyPr>
          <a:lstStyle/>
          <a:p>
            <a:pPr marL="628650" lvl="1" indent="-285750">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 Act § 127 SECURE 2.0 further adds an employer sponsored emergency savings provision for non-highly compensated after 2024 </a:t>
            </a:r>
          </a:p>
          <a:p>
            <a:pPr marL="628650" lvl="1" indent="-285750">
              <a:buFont typeface="Wingdings" panose="05000000000000000000" pitchFamily="2" charset="2"/>
              <a:buChar char="Ø"/>
            </a:pPr>
            <a:endParaRPr lang="en-US" sz="1600" dirty="0">
              <a:solidFill>
                <a:srgbClr val="FF0000"/>
              </a:solidFill>
              <a:latin typeface="Arial" panose="020B0604020202020204" pitchFamily="34" charset="0"/>
              <a:cs typeface="Arial" panose="020B0604020202020204" pitchFamily="34" charset="0"/>
            </a:endParaRPr>
          </a:p>
          <a:p>
            <a:pPr marL="971550" lvl="2" indent="-285750">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 Limited to one withdrawal of $1,000 for personal &amp; family emergencies needs</a:t>
            </a:r>
          </a:p>
          <a:p>
            <a:pPr marL="971550" lvl="2" indent="-285750">
              <a:buFont typeface="Wingdings" panose="05000000000000000000" pitchFamily="2" charset="2"/>
              <a:buChar char="Ø"/>
            </a:pPr>
            <a:endParaRPr lang="en-US" sz="1600" dirty="0">
              <a:solidFill>
                <a:schemeClr val="tx1"/>
              </a:solidFill>
              <a:latin typeface="Arial" panose="020B0604020202020204" pitchFamily="34" charset="0"/>
              <a:cs typeface="Arial" panose="020B0604020202020204" pitchFamily="34" charset="0"/>
            </a:endParaRPr>
          </a:p>
          <a:p>
            <a:pPr marL="971550" lvl="2" indent="-285750">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 Employer can automatically opt employees into these savings accounts</a:t>
            </a:r>
          </a:p>
          <a:p>
            <a:pPr marL="971550" lvl="2" indent="-285750">
              <a:buFont typeface="Wingdings" panose="05000000000000000000" pitchFamily="2" charset="2"/>
              <a:buChar char="Ø"/>
            </a:pPr>
            <a:endParaRPr lang="en-US" sz="1600" dirty="0">
              <a:solidFill>
                <a:schemeClr val="tx1"/>
              </a:solidFill>
              <a:latin typeface="Arial" panose="020B0604020202020204" pitchFamily="34" charset="0"/>
              <a:cs typeface="Arial" panose="020B0604020202020204" pitchFamily="34" charset="0"/>
            </a:endParaRPr>
          </a:p>
          <a:p>
            <a:pPr marL="971550" lvl="2" indent="-285750">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 Limit contributions to no more than 3% of salary and </a:t>
            </a:r>
          </a:p>
          <a:p>
            <a:pPr marL="971550" lvl="2" indent="-285750">
              <a:buFont typeface="Wingdings" panose="05000000000000000000" pitchFamily="2" charset="2"/>
              <a:buChar char="Ø"/>
            </a:pPr>
            <a:endParaRPr lang="en-US" sz="1600" dirty="0">
              <a:solidFill>
                <a:schemeClr val="tx1"/>
              </a:solidFill>
              <a:latin typeface="Arial" panose="020B0604020202020204" pitchFamily="34" charset="0"/>
              <a:cs typeface="Arial" panose="020B0604020202020204" pitchFamily="34" charset="0"/>
            </a:endParaRPr>
          </a:p>
          <a:p>
            <a:pPr marL="971550" lvl="2" indent="-285750">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 Capped at $2,500 (or lower by employer) for employee contribution</a:t>
            </a:r>
          </a:p>
          <a:p>
            <a:pPr marL="1314450" lvl="3" indent="-285750">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 If contribution exceeds the cap, then additional amounts are credited to employee’s designated Roth (if one) or stopped until balance permits additional contributions</a:t>
            </a:r>
          </a:p>
          <a:p>
            <a:pPr marL="1314450" lvl="3" indent="-285750">
              <a:buFont typeface="Wingdings" panose="05000000000000000000" pitchFamily="2" charset="2"/>
              <a:buChar char="Ø"/>
            </a:pPr>
            <a:endParaRPr lang="en-US" sz="1600" dirty="0">
              <a:solidFill>
                <a:schemeClr val="tx1"/>
              </a:solidFill>
              <a:latin typeface="Arial" panose="020B0604020202020204" pitchFamily="34" charset="0"/>
              <a:cs typeface="Arial" panose="020B0604020202020204" pitchFamily="34" charset="0"/>
            </a:endParaRPr>
          </a:p>
          <a:p>
            <a:pPr marL="971550" lvl="2" indent="-285750">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No fees on 1</a:t>
            </a:r>
            <a:r>
              <a:rPr lang="en-US" sz="1600" baseline="30000" dirty="0">
                <a:solidFill>
                  <a:schemeClr val="tx1"/>
                </a:solidFill>
                <a:latin typeface="Arial" panose="020B0604020202020204" pitchFamily="34" charset="0"/>
                <a:cs typeface="Arial" panose="020B0604020202020204" pitchFamily="34" charset="0"/>
              </a:rPr>
              <a:t>st</a:t>
            </a:r>
            <a:r>
              <a:rPr lang="en-US" sz="1600" dirty="0">
                <a:solidFill>
                  <a:schemeClr val="tx1"/>
                </a:solidFill>
                <a:latin typeface="Arial" panose="020B0604020202020204" pitchFamily="34" charset="0"/>
                <a:cs typeface="Arial" panose="020B0604020202020204" pitchFamily="34" charset="0"/>
              </a:rPr>
              <a:t> four withdrawals</a:t>
            </a:r>
          </a:p>
          <a:p>
            <a:pPr marL="971550" lvl="2" indent="-285750">
              <a:buFont typeface="Wingdings" panose="05000000000000000000" pitchFamily="2" charset="2"/>
              <a:buChar char="Ø"/>
            </a:pPr>
            <a:endParaRPr lang="en-US" sz="1600" dirty="0">
              <a:solidFill>
                <a:schemeClr val="tx1"/>
              </a:solidFill>
              <a:latin typeface="Arial" panose="020B0604020202020204" pitchFamily="34" charset="0"/>
              <a:cs typeface="Arial" panose="020B0604020202020204" pitchFamily="34" charset="0"/>
            </a:endParaRPr>
          </a:p>
          <a:p>
            <a:pPr marL="971550" lvl="2" indent="-285750">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At separation from service, employee can rollover funds to their Roth or IRA</a:t>
            </a:r>
          </a:p>
          <a:p>
            <a:pPr lvl="1">
              <a:buFont typeface="Arial" panose="020B0604020202020204" pitchFamily="34" charset="0"/>
              <a:buChar char="•"/>
            </a:pPr>
            <a:endParaRPr lang="en-US" sz="1650" dirty="0">
              <a:solidFill>
                <a:schemeClr val="tx1"/>
              </a:solidFill>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2AC318EE-B080-66AE-CB1F-7274C9343429}"/>
              </a:ext>
            </a:extLst>
          </p:cNvPr>
          <p:cNvSpPr>
            <a:spLocks noGrp="1"/>
          </p:cNvSpPr>
          <p:nvPr>
            <p:ph type="dt" sz="half" idx="10"/>
          </p:nvPr>
        </p:nvSpPr>
        <p:spPr/>
        <p:txBody>
          <a:bodyPr/>
          <a:lstStyle/>
          <a:p>
            <a:r>
              <a:rPr lang="en-US"/>
              <a:t>AAEPC - 11/9/2023</a:t>
            </a:r>
          </a:p>
        </p:txBody>
      </p:sp>
      <p:sp>
        <p:nvSpPr>
          <p:cNvPr id="5" name="Footer Placeholder 4">
            <a:extLst>
              <a:ext uri="{FF2B5EF4-FFF2-40B4-BE49-F238E27FC236}">
                <a16:creationId xmlns:a16="http://schemas.microsoft.com/office/drawing/2014/main" id="{51B61C97-309F-14AB-436E-EF53BCE871FB}"/>
              </a:ext>
            </a:extLst>
          </p:cNvPr>
          <p:cNvSpPr>
            <a:spLocks noGrp="1"/>
          </p:cNvSpPr>
          <p:nvPr>
            <p:ph type="ftr" sz="quarter" idx="11"/>
          </p:nvPr>
        </p:nvSpPr>
        <p:spPr/>
        <p:txBody>
          <a:bodyPr/>
          <a:lstStyle/>
          <a:p>
            <a:r>
              <a:rPr lang="en-US"/>
              <a:t>© 2023 A. P. Curatola</a:t>
            </a:r>
          </a:p>
        </p:txBody>
      </p:sp>
      <p:sp>
        <p:nvSpPr>
          <p:cNvPr id="6" name="Slide Number Placeholder 5">
            <a:extLst>
              <a:ext uri="{FF2B5EF4-FFF2-40B4-BE49-F238E27FC236}">
                <a16:creationId xmlns:a16="http://schemas.microsoft.com/office/drawing/2014/main" id="{5FE92B0C-56B2-4B40-F1CE-114F7FB01F99}"/>
              </a:ext>
            </a:extLst>
          </p:cNvPr>
          <p:cNvSpPr>
            <a:spLocks noGrp="1"/>
          </p:cNvSpPr>
          <p:nvPr>
            <p:ph type="sldNum" sz="quarter" idx="12"/>
          </p:nvPr>
        </p:nvSpPr>
        <p:spPr/>
        <p:txBody>
          <a:bodyPr/>
          <a:lstStyle/>
          <a:p>
            <a:fld id="{7C2B3464-E78B-4BE1-86B9-E4547740300B}" type="slidenum">
              <a:rPr lang="en-US" smtClean="0"/>
              <a:t>11</a:t>
            </a:fld>
            <a:endParaRPr lang="en-US"/>
          </a:p>
        </p:txBody>
      </p:sp>
    </p:spTree>
    <p:extLst>
      <p:ext uri="{BB962C8B-B14F-4D97-AF65-F5344CB8AC3E}">
        <p14:creationId xmlns:p14="http://schemas.microsoft.com/office/powerpoint/2010/main" val="1195687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F54F7-31F4-4371-A791-06D4DC9A1E69}"/>
              </a:ext>
            </a:extLst>
          </p:cNvPr>
          <p:cNvSpPr>
            <a:spLocks noGrp="1"/>
          </p:cNvSpPr>
          <p:nvPr>
            <p:ph type="title"/>
          </p:nvPr>
        </p:nvSpPr>
        <p:spPr>
          <a:xfrm>
            <a:off x="831851" y="768343"/>
            <a:ext cx="10515600" cy="1150609"/>
          </a:xfrm>
        </p:spPr>
        <p:txBody>
          <a:bodyPr>
            <a:normAutofit/>
          </a:bodyPr>
          <a:lstStyle/>
          <a:p>
            <a:pPr algn="ctr"/>
            <a:r>
              <a:rPr lang="en-US" sz="2400" b="1" spc="-50" dirty="0">
                <a:solidFill>
                  <a:srgbClr val="7030A0"/>
                </a:solidFill>
                <a:latin typeface="Arial" panose="020B0604020202020204" pitchFamily="34" charset="0"/>
                <a:cs typeface="Arial" panose="020B0604020202020204" pitchFamily="34" charset="0"/>
              </a:rPr>
              <a:t>Qualified Plans and IRAs Contributions</a:t>
            </a:r>
            <a:br>
              <a:rPr lang="en-US" sz="3200" b="1" spc="-50" dirty="0">
                <a:solidFill>
                  <a:srgbClr val="7030A0"/>
                </a:solidFill>
                <a:latin typeface="Arial" panose="020B0604020202020204" pitchFamily="34" charset="0"/>
                <a:cs typeface="Arial" panose="020B0604020202020204" pitchFamily="34" charset="0"/>
              </a:rPr>
            </a:br>
            <a:endParaRPr lang="en-US" sz="3200" b="1" dirty="0">
              <a:solidFill>
                <a:srgbClr val="7030A0"/>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0CE477D-9AC6-49D2-BCD2-A18F0C2A2FCE}"/>
              </a:ext>
            </a:extLst>
          </p:cNvPr>
          <p:cNvSpPr>
            <a:spLocks noGrp="1"/>
          </p:cNvSpPr>
          <p:nvPr>
            <p:ph type="body" idx="1"/>
          </p:nvPr>
        </p:nvSpPr>
        <p:spPr>
          <a:xfrm>
            <a:off x="831851" y="1918951"/>
            <a:ext cx="10515600" cy="4170705"/>
          </a:xfrm>
        </p:spPr>
        <p:txBody>
          <a:bodyPr>
            <a:noAutofit/>
          </a:bodyPr>
          <a:lstStyle/>
          <a:p>
            <a:pPr marL="91440" marR="0" lvl="0" indent="-91440" algn="l" defTabSz="914400" rtl="0" eaLnBrk="1" fontAlgn="auto"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Non-SIMPLE and 457 Plans:</a:t>
            </a:r>
          </a:p>
          <a:p>
            <a:pPr marL="384048" marR="0" lvl="1" indent="-182880" algn="l" defTabSz="914400" rtl="0" eaLnBrk="1" fontAlgn="auto" latinLnBrk="0" hangingPunct="1">
              <a:lnSpc>
                <a:spcPct val="90000"/>
              </a:lnSpc>
              <a:spcBef>
                <a:spcPts val="200"/>
              </a:spcBef>
              <a:spcAft>
                <a:spcPts val="400"/>
              </a:spcAft>
              <a:buClr>
                <a:srgbClr val="E48312"/>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Elective contributions limited to </a:t>
            </a:r>
            <a:r>
              <a:rPr kumimoji="0" lang="en-US" sz="16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$20,500 in 2022, $22,500 in 2023, and $23,000 in 2024</a:t>
            </a:r>
          </a:p>
          <a:p>
            <a:pPr marL="726948" lvl="2" indent="-182880" defTabSz="914400">
              <a:spcBef>
                <a:spcPts val="200"/>
              </a:spcBef>
              <a:spcAft>
                <a:spcPts val="400"/>
              </a:spcAft>
              <a:buClr>
                <a:srgbClr val="E48312"/>
              </a:buClr>
              <a:buFont typeface="Arial" panose="020B0604020202020204" pitchFamily="34" charset="0"/>
              <a:buChar char="•"/>
              <a:defRPr/>
            </a:pPr>
            <a:endParaRPr kumimoji="0" lang="en-US" sz="160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384048" marR="0" lvl="1" indent="-182880" algn="l" defTabSz="914400" rtl="0" eaLnBrk="1" fontAlgn="auto" latinLnBrk="0" hangingPunct="1">
              <a:lnSpc>
                <a:spcPct val="90000"/>
              </a:lnSpc>
              <a:spcBef>
                <a:spcPts val="200"/>
              </a:spcBef>
              <a:spcAft>
                <a:spcPts val="400"/>
              </a:spcAft>
              <a:buClr>
                <a:srgbClr val="E48312"/>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Catch-up contribution is </a:t>
            </a:r>
            <a:r>
              <a:rPr kumimoji="0" lang="en-US" sz="16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$6,500 in 2022 and $7,500 in 2023 &amp; 2024</a:t>
            </a:r>
          </a:p>
          <a:p>
            <a:pPr marL="566928" marR="0" lvl="2" indent="-182880" algn="l" defTabSz="914400" rtl="0" eaLnBrk="1" fontAlgn="auto" latinLnBrk="0" hangingPunct="1">
              <a:lnSpc>
                <a:spcPct val="90000"/>
              </a:lnSpc>
              <a:spcBef>
                <a:spcPts val="200"/>
              </a:spcBef>
              <a:spcAft>
                <a:spcPts val="400"/>
              </a:spcAft>
              <a:buClr>
                <a:srgbClr val="E48312"/>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 marR="0" lvl="0" indent="-91440" algn="l" defTabSz="914400" rtl="0" eaLnBrk="1" fontAlgn="auto"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SIMPLE Plans:</a:t>
            </a:r>
          </a:p>
          <a:p>
            <a:pPr marL="384048" lvl="1" indent="-182880" defTabSz="914400">
              <a:spcBef>
                <a:spcPts val="200"/>
              </a:spcBef>
              <a:spcAft>
                <a:spcPts val="400"/>
              </a:spcAft>
              <a:buClr>
                <a:srgbClr val="E48312"/>
              </a:buClr>
              <a:buFont typeface="Arial" panose="020B0604020202020204" pitchFamily="34" charset="0"/>
              <a:buChar char="•"/>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Elective contributions limited to </a:t>
            </a:r>
            <a:r>
              <a:rPr kumimoji="0" lang="en-US" sz="16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$14,000 in 2022, </a:t>
            </a:r>
            <a:r>
              <a:rPr lang="en-US" sz="1600" b="1" dirty="0">
                <a:solidFill>
                  <a:srgbClr val="7030A0"/>
                </a:solidFill>
                <a:latin typeface="Arial" panose="020B0604020202020204" pitchFamily="34" charset="0"/>
                <a:cs typeface="Arial" panose="020B0604020202020204" pitchFamily="34" charset="0"/>
              </a:rPr>
              <a:t>$15,500 in 2023, and $16,000 in 2024</a:t>
            </a:r>
          </a:p>
          <a:p>
            <a:pPr marL="384048" lvl="1" indent="-182880" defTabSz="914400">
              <a:spcBef>
                <a:spcPts val="200"/>
              </a:spcBef>
              <a:spcAft>
                <a:spcPts val="400"/>
              </a:spcAft>
              <a:buClr>
                <a:srgbClr val="E48312"/>
              </a:buClr>
              <a:buFont typeface="Arial" panose="020B0604020202020204" pitchFamily="34" charset="0"/>
              <a:buChar char="•"/>
              <a:defRPr/>
            </a:pPr>
            <a:endParaRPr lang="en-US" sz="1600" b="1" dirty="0">
              <a:solidFill>
                <a:srgbClr val="000000"/>
              </a:solidFill>
              <a:latin typeface="Arial" panose="020B0604020202020204" pitchFamily="34" charset="0"/>
              <a:cs typeface="Arial" panose="020B0604020202020204" pitchFamily="34" charset="0"/>
            </a:endParaRPr>
          </a:p>
          <a:p>
            <a:pPr marL="384048" lvl="1" indent="-182880" defTabSz="914400">
              <a:spcBef>
                <a:spcPts val="200"/>
              </a:spcBef>
              <a:spcAft>
                <a:spcPts val="400"/>
              </a:spcAft>
              <a:buClr>
                <a:srgbClr val="E48312"/>
              </a:buClr>
              <a:buFont typeface="Arial" panose="020B0604020202020204" pitchFamily="34" charset="0"/>
              <a:buChar char="•"/>
              <a:defRPr/>
            </a:pPr>
            <a:r>
              <a:rPr lang="en-US" sz="1600" dirty="0">
                <a:solidFill>
                  <a:srgbClr val="000000"/>
                </a:solidFill>
                <a:latin typeface="Arial" panose="020B0604020202020204" pitchFamily="34" charset="0"/>
                <a:cs typeface="Arial" panose="020B0604020202020204" pitchFamily="34" charset="0"/>
              </a:rPr>
              <a:t>Catch-up contribution is </a:t>
            </a:r>
            <a:r>
              <a:rPr lang="en-US" sz="1600" b="1" dirty="0">
                <a:solidFill>
                  <a:srgbClr val="7030A0"/>
                </a:solidFill>
                <a:latin typeface="Arial" panose="020B0604020202020204" pitchFamily="34" charset="0"/>
                <a:cs typeface="Arial" panose="020B0604020202020204" pitchFamily="34" charset="0"/>
              </a:rPr>
              <a:t>$3,000 in 2022 and $3,500 in 2023 &amp; 2024</a:t>
            </a:r>
          </a:p>
          <a:p>
            <a:pPr marL="201168" marR="0" lvl="1" algn="l" defTabSz="914400" rtl="0" eaLnBrk="1" fontAlgn="auto" latinLnBrk="0" hangingPunct="1">
              <a:lnSpc>
                <a:spcPct val="90000"/>
              </a:lnSpc>
              <a:spcBef>
                <a:spcPts val="200"/>
              </a:spcBef>
              <a:spcAft>
                <a:spcPts val="400"/>
              </a:spcAft>
              <a:buClr>
                <a:srgbClr val="E48312"/>
              </a:buClr>
              <a:buSzTx/>
              <a:tabLst/>
              <a:defRPr/>
            </a:pPr>
            <a:endParaRPr lang="en-US" sz="1600" b="1" dirty="0">
              <a:solidFill>
                <a:srgbClr val="7030A0"/>
              </a:solidFill>
              <a:latin typeface="Arial" panose="020B0604020202020204" pitchFamily="34" charset="0"/>
              <a:cs typeface="Arial" panose="020B0604020202020204" pitchFamily="34" charset="0"/>
            </a:endParaRPr>
          </a:p>
          <a:p>
            <a:pPr marL="384048" marR="0" lvl="1" indent="-182880" algn="l" defTabSz="914400" rtl="0" eaLnBrk="1" fontAlgn="auto" latinLnBrk="0" hangingPunct="1">
              <a:lnSpc>
                <a:spcPct val="90000"/>
              </a:lnSpc>
              <a:spcBef>
                <a:spcPts val="200"/>
              </a:spcBef>
              <a:spcAft>
                <a:spcPts val="400"/>
              </a:spcAft>
              <a:buClr>
                <a:srgbClr val="E48312"/>
              </a:buClr>
              <a:buSzTx/>
              <a:buFont typeface="Arial" panose="020B0604020202020204" pitchFamily="34" charset="0"/>
              <a:buChar char="•"/>
              <a:tabLst/>
              <a:defRPr/>
            </a:pPr>
            <a:r>
              <a:rPr kumimoji="0" lang="en-US" sz="160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Source: Notice 2021-61 and 2022-55 </a:t>
            </a:r>
          </a:p>
          <a:p>
            <a:pPr marL="384048" marR="0" lvl="1" indent="-182880" algn="l" defTabSz="914400" rtl="0" eaLnBrk="1" fontAlgn="auto" latinLnBrk="0" hangingPunct="1">
              <a:lnSpc>
                <a:spcPct val="90000"/>
              </a:lnSpc>
              <a:spcBef>
                <a:spcPts val="200"/>
              </a:spcBef>
              <a:spcAft>
                <a:spcPts val="400"/>
              </a:spcAft>
              <a:buClr>
                <a:srgbClr val="E48312"/>
              </a:buClr>
              <a:buSzTx/>
              <a:buFont typeface="Arial" panose="020B0604020202020204" pitchFamily="34" charset="0"/>
              <a:buChar char="•"/>
              <a:tabLst/>
              <a:defRPr/>
            </a:pPr>
            <a:endParaRPr lang="en-US" sz="1800" b="1" dirty="0">
              <a:solidFill>
                <a:srgbClr val="7030A0"/>
              </a:solidFill>
              <a:latin typeface="Arial" panose="020B0604020202020204" pitchFamily="34" charset="0"/>
              <a:cs typeface="Arial" panose="020B0604020202020204" pitchFamily="34" charset="0"/>
            </a:endParaRPr>
          </a:p>
          <a:p>
            <a:pPr marL="384048" marR="0" lvl="1" indent="-182880" algn="l" defTabSz="914400" rtl="0" eaLnBrk="1" fontAlgn="auto" latinLnBrk="0" hangingPunct="1">
              <a:lnSpc>
                <a:spcPct val="90000"/>
              </a:lnSpc>
              <a:spcBef>
                <a:spcPts val="200"/>
              </a:spcBef>
              <a:spcAft>
                <a:spcPts val="400"/>
              </a:spcAft>
              <a:buClr>
                <a:srgbClr val="E48312"/>
              </a:buClr>
              <a:buSzTx/>
              <a:buFont typeface="Arial" panose="020B0604020202020204" pitchFamily="34" charset="0"/>
              <a:buChar char="•"/>
              <a:tabLst/>
              <a:defRPr/>
            </a:pPr>
            <a:endParaRPr kumimoji="0" lang="en-US" sz="18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sp>
        <p:nvSpPr>
          <p:cNvPr id="4" name="Date Placeholder 3">
            <a:extLst>
              <a:ext uri="{FF2B5EF4-FFF2-40B4-BE49-F238E27FC236}">
                <a16:creationId xmlns:a16="http://schemas.microsoft.com/office/drawing/2014/main" id="{63F2CBDB-3812-3E16-6146-60D42DF9C6A3}"/>
              </a:ext>
            </a:extLst>
          </p:cNvPr>
          <p:cNvSpPr>
            <a:spLocks noGrp="1"/>
          </p:cNvSpPr>
          <p:nvPr>
            <p:ph type="dt" sz="half" idx="10"/>
          </p:nvPr>
        </p:nvSpPr>
        <p:spPr/>
        <p:txBody>
          <a:bodyPr/>
          <a:lstStyle/>
          <a:p>
            <a:r>
              <a:rPr lang="en-US"/>
              <a:t>AAEPC - 11/9/2023</a:t>
            </a:r>
          </a:p>
        </p:txBody>
      </p:sp>
      <p:sp>
        <p:nvSpPr>
          <p:cNvPr id="5" name="Footer Placeholder 4">
            <a:extLst>
              <a:ext uri="{FF2B5EF4-FFF2-40B4-BE49-F238E27FC236}">
                <a16:creationId xmlns:a16="http://schemas.microsoft.com/office/drawing/2014/main" id="{5419A301-801F-6221-7F1A-6C0D63A9FDD2}"/>
              </a:ext>
            </a:extLst>
          </p:cNvPr>
          <p:cNvSpPr>
            <a:spLocks noGrp="1"/>
          </p:cNvSpPr>
          <p:nvPr>
            <p:ph type="ftr" sz="quarter" idx="11"/>
          </p:nvPr>
        </p:nvSpPr>
        <p:spPr/>
        <p:txBody>
          <a:bodyPr/>
          <a:lstStyle/>
          <a:p>
            <a:r>
              <a:rPr lang="en-US"/>
              <a:t>© 2023 A. P. Curatola</a:t>
            </a:r>
          </a:p>
        </p:txBody>
      </p:sp>
      <p:sp>
        <p:nvSpPr>
          <p:cNvPr id="6" name="Slide Number Placeholder 5">
            <a:extLst>
              <a:ext uri="{FF2B5EF4-FFF2-40B4-BE49-F238E27FC236}">
                <a16:creationId xmlns:a16="http://schemas.microsoft.com/office/drawing/2014/main" id="{5731FFAD-E087-9DBB-53C8-E2D8C111BB12}"/>
              </a:ext>
            </a:extLst>
          </p:cNvPr>
          <p:cNvSpPr>
            <a:spLocks noGrp="1"/>
          </p:cNvSpPr>
          <p:nvPr>
            <p:ph type="sldNum" sz="quarter" idx="12"/>
          </p:nvPr>
        </p:nvSpPr>
        <p:spPr/>
        <p:txBody>
          <a:bodyPr/>
          <a:lstStyle/>
          <a:p>
            <a:fld id="{7C2B3464-E78B-4BE1-86B9-E4547740300B}" type="slidenum">
              <a:rPr lang="en-US" smtClean="0"/>
              <a:t>12</a:t>
            </a:fld>
            <a:endParaRPr lang="en-US"/>
          </a:p>
        </p:txBody>
      </p:sp>
    </p:spTree>
    <p:extLst>
      <p:ext uri="{BB962C8B-B14F-4D97-AF65-F5344CB8AC3E}">
        <p14:creationId xmlns:p14="http://schemas.microsoft.com/office/powerpoint/2010/main" val="3705027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F54F7-31F4-4371-A791-06D4DC9A1E69}"/>
              </a:ext>
            </a:extLst>
          </p:cNvPr>
          <p:cNvSpPr>
            <a:spLocks noGrp="1"/>
          </p:cNvSpPr>
          <p:nvPr>
            <p:ph type="title"/>
          </p:nvPr>
        </p:nvSpPr>
        <p:spPr>
          <a:xfrm>
            <a:off x="831851" y="768343"/>
            <a:ext cx="10515600" cy="1150609"/>
          </a:xfrm>
        </p:spPr>
        <p:txBody>
          <a:bodyPr>
            <a:normAutofit/>
          </a:bodyPr>
          <a:lstStyle/>
          <a:p>
            <a:pPr algn="ctr"/>
            <a:r>
              <a:rPr lang="en-US" sz="2400" b="1" spc="-50" dirty="0">
                <a:solidFill>
                  <a:srgbClr val="7030A0"/>
                </a:solidFill>
                <a:latin typeface="Arial" panose="020B0604020202020204" pitchFamily="34" charset="0"/>
                <a:cs typeface="Arial" panose="020B0604020202020204" pitchFamily="34" charset="0"/>
              </a:rPr>
              <a:t>Act § 109 SECURE 2.0 Act </a:t>
            </a:r>
            <a:br>
              <a:rPr lang="en-US" sz="2400" b="1" spc="-50" dirty="0">
                <a:solidFill>
                  <a:srgbClr val="7030A0"/>
                </a:solidFill>
                <a:latin typeface="Arial" panose="020B0604020202020204" pitchFamily="34" charset="0"/>
                <a:cs typeface="Arial" panose="020B0604020202020204" pitchFamily="34" charset="0"/>
              </a:rPr>
            </a:br>
            <a:r>
              <a:rPr lang="en-US" sz="2400" b="1" spc="-50" dirty="0">
                <a:solidFill>
                  <a:srgbClr val="7030A0"/>
                </a:solidFill>
                <a:latin typeface="Arial" panose="020B0604020202020204" pitchFamily="34" charset="0"/>
                <a:cs typeface="Arial" panose="020B0604020202020204" pitchFamily="34" charset="0"/>
              </a:rPr>
              <a:t>Catch-Up Limits</a:t>
            </a:r>
            <a:br>
              <a:rPr lang="en-US" sz="2400" b="1" spc="-50" dirty="0">
                <a:solidFill>
                  <a:srgbClr val="7030A0"/>
                </a:solidFill>
                <a:latin typeface="Arial" panose="020B0604020202020204" pitchFamily="34" charset="0"/>
                <a:cs typeface="Arial" panose="020B0604020202020204" pitchFamily="34" charset="0"/>
              </a:rPr>
            </a:br>
            <a:endParaRPr lang="en-US" sz="2400" b="1" dirty="0">
              <a:solidFill>
                <a:srgbClr val="7030A0"/>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0CE477D-9AC6-49D2-BCD2-A18F0C2A2FCE}"/>
              </a:ext>
            </a:extLst>
          </p:cNvPr>
          <p:cNvSpPr>
            <a:spLocks noGrp="1"/>
          </p:cNvSpPr>
          <p:nvPr>
            <p:ph type="body" idx="1"/>
          </p:nvPr>
        </p:nvSpPr>
        <p:spPr>
          <a:xfrm>
            <a:off x="844549" y="1918952"/>
            <a:ext cx="10515600" cy="4170705"/>
          </a:xfrm>
        </p:spPr>
        <p:txBody>
          <a:bodyPr>
            <a:noAutofit/>
          </a:bodyPr>
          <a:lstStyle/>
          <a:p>
            <a:pPr marL="91440" marR="0" lvl="0" indent="-91440" algn="l" defTabSz="914400" rtl="0" eaLnBrk="1" fontAlgn="auto"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Higher Catch-Up Limits Beginning in 2025 </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434340" lvl="1" indent="-91440" defTabSz="914400">
              <a:spcBef>
                <a:spcPts val="1200"/>
              </a:spcBef>
              <a:spcAft>
                <a:spcPts val="200"/>
              </a:spcAft>
              <a:buClr>
                <a:srgbClr val="E48312"/>
              </a:buClr>
              <a:buSzPct val="100000"/>
              <a:buFont typeface="Arial" panose="020B0604020202020204" pitchFamily="34" charset="0"/>
              <a:buChar char="•"/>
              <a:defRPr/>
            </a:pPr>
            <a:r>
              <a:rPr lang="en-US" sz="1600" dirty="0">
                <a:solidFill>
                  <a:srgbClr val="000000"/>
                </a:solidFill>
                <a:latin typeface="Arial" panose="020B0604020202020204" pitchFamily="34" charset="0"/>
                <a:cs typeface="Arial" panose="020B0604020202020204" pitchFamily="34" charset="0"/>
              </a:rPr>
              <a:t> F</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or participants ages 60, 61, 62, and 63 </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434340" lvl="1" indent="-91440" defTabSz="914400">
              <a:spcBef>
                <a:spcPts val="1200"/>
              </a:spcBef>
              <a:spcAft>
                <a:spcPts val="200"/>
              </a:spcAft>
              <a:buClr>
                <a:srgbClr val="E48312"/>
              </a:buClr>
              <a:buSzPct val="100000"/>
              <a:buFont typeface="Arial" panose="020B0604020202020204" pitchFamily="34" charset="0"/>
              <a:buChar char="•"/>
              <a:defRPr/>
            </a:pPr>
            <a:r>
              <a:rPr lang="en-US" sz="1600" dirty="0">
                <a:solidFill>
                  <a:schemeClr val="tx1"/>
                </a:solidFill>
                <a:latin typeface="Arial" panose="020B0604020202020204" pitchFamily="34" charset="0"/>
                <a:cs typeface="Arial" panose="020B0604020202020204" pitchFamily="34" charset="0"/>
              </a:rPr>
              <a:t> Indexed for inflation beginning in 2026</a:t>
            </a:r>
          </a:p>
          <a:p>
            <a:pPr marL="434340" lvl="1" indent="-91440" defTabSz="914400">
              <a:spcBef>
                <a:spcPts val="1200"/>
              </a:spcBef>
              <a:spcAft>
                <a:spcPts val="200"/>
              </a:spcAft>
              <a:buClr>
                <a:srgbClr val="E48312"/>
              </a:buClr>
              <a:buSzPct val="100000"/>
              <a:buFont typeface="Arial" panose="020B0604020202020204" pitchFamily="34" charset="0"/>
              <a:buChar char="•"/>
              <a:defRPr/>
            </a:pPr>
            <a:endPar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777240" lvl="2" indent="-91440" defTabSz="914400">
              <a:spcBef>
                <a:spcPts val="1200"/>
              </a:spcBef>
              <a:spcAft>
                <a:spcPts val="200"/>
              </a:spcAft>
              <a:buClr>
                <a:srgbClr val="E48312"/>
              </a:buClr>
              <a:buSzPct val="100000"/>
              <a:buFont typeface="Arial" panose="020B0604020202020204" pitchFamily="34" charset="0"/>
              <a:buChar char="•"/>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Non-SIMPLE and 457 Plans:</a:t>
            </a:r>
          </a:p>
          <a:p>
            <a:pPr marL="1069848" lvl="3" indent="-182880" defTabSz="914400">
              <a:spcBef>
                <a:spcPts val="200"/>
              </a:spcBef>
              <a:spcAft>
                <a:spcPts val="400"/>
              </a:spcAft>
              <a:buClr>
                <a:srgbClr val="E48312"/>
              </a:buClr>
              <a:buFont typeface="Arial" panose="020B0604020202020204" pitchFamily="34" charset="0"/>
              <a:buChar char="•"/>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Catch up contribution is </a:t>
            </a:r>
            <a:r>
              <a:rPr kumimoji="0" lang="en-US" sz="16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$11,250, which is 50% more than the regular catch-up amount in 2024</a:t>
            </a:r>
          </a:p>
          <a:p>
            <a:pPr marL="726948" lvl="2" indent="-182880" defTabSz="914400">
              <a:spcBef>
                <a:spcPts val="200"/>
              </a:spcBef>
              <a:spcAft>
                <a:spcPts val="400"/>
              </a:spcAft>
              <a:buClr>
                <a:srgbClr val="E48312"/>
              </a:buClr>
              <a:buFont typeface="Arial" panose="020B0604020202020204" pitchFamily="34" charset="0"/>
              <a:buChar char="•"/>
              <a:defRPr/>
            </a:pPr>
            <a:endParaRPr lang="en-US" sz="1600" dirty="0">
              <a:solidFill>
                <a:srgbClr val="000000"/>
              </a:solidFill>
              <a:latin typeface="Arial" panose="020B0604020202020204" pitchFamily="34" charset="0"/>
              <a:cs typeface="Arial" panose="020B0604020202020204" pitchFamily="34" charset="0"/>
            </a:endParaRPr>
          </a:p>
          <a:p>
            <a:pPr marL="726948" lvl="2" indent="-182880" defTabSz="914400">
              <a:spcBef>
                <a:spcPts val="200"/>
              </a:spcBef>
              <a:spcAft>
                <a:spcPts val="400"/>
              </a:spcAft>
              <a:buClr>
                <a:srgbClr val="E48312"/>
              </a:buClr>
              <a:buFont typeface="Arial" panose="020B0604020202020204" pitchFamily="34" charset="0"/>
              <a:buChar char="•"/>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SIMPLE Plans:</a:t>
            </a:r>
          </a:p>
          <a:p>
            <a:pPr marL="1069848" lvl="3" indent="-182880" defTabSz="914400">
              <a:spcBef>
                <a:spcPts val="200"/>
              </a:spcBef>
              <a:spcAft>
                <a:spcPts val="400"/>
              </a:spcAft>
              <a:buClr>
                <a:srgbClr val="E48312"/>
              </a:buClr>
              <a:buFont typeface="Arial" panose="020B0604020202020204" pitchFamily="34" charset="0"/>
              <a:buChar char="•"/>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Catch up contribution is </a:t>
            </a:r>
            <a:r>
              <a:rPr lang="en-US" sz="1600" b="1" dirty="0">
                <a:solidFill>
                  <a:srgbClr val="7030A0"/>
                </a:solidFill>
                <a:latin typeface="Arial" panose="020B0604020202020204" pitchFamily="34" charset="0"/>
                <a:cs typeface="Arial" panose="020B0604020202020204" pitchFamily="34" charset="0"/>
              </a:rPr>
              <a:t>$5,000 or 50% more than the regular catch-up amount in 2025 (hopefully this is a typo). If so, then the catch-up contribution is $5,250 ($3,500 x 1.5)</a:t>
            </a:r>
            <a:endParaRPr lang="en-US" sz="1600" dirty="0">
              <a:solidFill>
                <a:srgbClr val="000000"/>
              </a:solidFill>
              <a:latin typeface="Arial" panose="020B0604020202020204" pitchFamily="34" charset="0"/>
              <a:cs typeface="Arial" panose="020B0604020202020204" pitchFamily="34" charset="0"/>
            </a:endParaRPr>
          </a:p>
          <a:p>
            <a:pPr marL="1069848" lvl="3" indent="-182880" defTabSz="914400">
              <a:spcBef>
                <a:spcPts val="200"/>
              </a:spcBef>
              <a:spcAft>
                <a:spcPts val="400"/>
              </a:spcAft>
              <a:buClr>
                <a:srgbClr val="E48312"/>
              </a:buClr>
              <a:buFont typeface="Arial" panose="020B0604020202020204" pitchFamily="34" charset="0"/>
              <a:buChar char="•"/>
              <a:defRPr/>
            </a:pPr>
            <a:endParaRPr lang="en-US" sz="1600" dirty="0">
              <a:solidFill>
                <a:srgbClr val="000000"/>
              </a:solidFill>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9D08E858-5F5C-A253-23C5-3FDED00B23FC}"/>
              </a:ext>
            </a:extLst>
          </p:cNvPr>
          <p:cNvSpPr>
            <a:spLocks noGrp="1"/>
          </p:cNvSpPr>
          <p:nvPr>
            <p:ph type="dt" sz="half" idx="10"/>
          </p:nvPr>
        </p:nvSpPr>
        <p:spPr/>
        <p:txBody>
          <a:bodyPr/>
          <a:lstStyle/>
          <a:p>
            <a:r>
              <a:rPr lang="en-US"/>
              <a:t>AAEPC - 11/9/2023</a:t>
            </a:r>
          </a:p>
        </p:txBody>
      </p:sp>
      <p:sp>
        <p:nvSpPr>
          <p:cNvPr id="5" name="Footer Placeholder 4">
            <a:extLst>
              <a:ext uri="{FF2B5EF4-FFF2-40B4-BE49-F238E27FC236}">
                <a16:creationId xmlns:a16="http://schemas.microsoft.com/office/drawing/2014/main" id="{8C76D66C-6B8D-0194-73B2-5D794154DC40}"/>
              </a:ext>
            </a:extLst>
          </p:cNvPr>
          <p:cNvSpPr>
            <a:spLocks noGrp="1"/>
          </p:cNvSpPr>
          <p:nvPr>
            <p:ph type="ftr" sz="quarter" idx="11"/>
          </p:nvPr>
        </p:nvSpPr>
        <p:spPr/>
        <p:txBody>
          <a:bodyPr/>
          <a:lstStyle/>
          <a:p>
            <a:r>
              <a:rPr lang="en-US"/>
              <a:t>© 2023 A. P. Curatola</a:t>
            </a:r>
          </a:p>
        </p:txBody>
      </p:sp>
      <p:sp>
        <p:nvSpPr>
          <p:cNvPr id="6" name="Slide Number Placeholder 5">
            <a:extLst>
              <a:ext uri="{FF2B5EF4-FFF2-40B4-BE49-F238E27FC236}">
                <a16:creationId xmlns:a16="http://schemas.microsoft.com/office/drawing/2014/main" id="{2AF95376-7728-DA1D-C578-CF1A4A4CBF8C}"/>
              </a:ext>
            </a:extLst>
          </p:cNvPr>
          <p:cNvSpPr>
            <a:spLocks noGrp="1"/>
          </p:cNvSpPr>
          <p:nvPr>
            <p:ph type="sldNum" sz="quarter" idx="12"/>
          </p:nvPr>
        </p:nvSpPr>
        <p:spPr/>
        <p:txBody>
          <a:bodyPr/>
          <a:lstStyle/>
          <a:p>
            <a:fld id="{7C2B3464-E78B-4BE1-86B9-E4547740300B}" type="slidenum">
              <a:rPr lang="en-US" smtClean="0"/>
              <a:t>13</a:t>
            </a:fld>
            <a:endParaRPr lang="en-US"/>
          </a:p>
        </p:txBody>
      </p:sp>
    </p:spTree>
    <p:extLst>
      <p:ext uri="{BB962C8B-B14F-4D97-AF65-F5344CB8AC3E}">
        <p14:creationId xmlns:p14="http://schemas.microsoft.com/office/powerpoint/2010/main" val="1769682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F54F7-31F4-4371-A791-06D4DC9A1E69}"/>
              </a:ext>
            </a:extLst>
          </p:cNvPr>
          <p:cNvSpPr>
            <a:spLocks noGrp="1"/>
          </p:cNvSpPr>
          <p:nvPr>
            <p:ph type="title"/>
          </p:nvPr>
        </p:nvSpPr>
        <p:spPr>
          <a:xfrm>
            <a:off x="831851" y="768343"/>
            <a:ext cx="10515600" cy="1150609"/>
          </a:xfrm>
        </p:spPr>
        <p:txBody>
          <a:bodyPr>
            <a:normAutofit/>
          </a:bodyPr>
          <a:lstStyle/>
          <a:p>
            <a:pPr algn="ctr"/>
            <a:r>
              <a:rPr lang="en-US" sz="2400" b="1" spc="-50" dirty="0">
                <a:solidFill>
                  <a:srgbClr val="7030A0"/>
                </a:solidFill>
                <a:latin typeface="Arial" panose="020B0604020202020204" pitchFamily="34" charset="0"/>
                <a:cs typeface="Arial" panose="020B0604020202020204" pitchFamily="34" charset="0"/>
              </a:rPr>
              <a:t>Act § 603 SECURE 2.0 Act </a:t>
            </a:r>
            <a:br>
              <a:rPr lang="en-US" sz="2400" b="1" spc="-50" dirty="0">
                <a:solidFill>
                  <a:srgbClr val="7030A0"/>
                </a:solidFill>
                <a:latin typeface="Arial" panose="020B0604020202020204" pitchFamily="34" charset="0"/>
                <a:cs typeface="Arial" panose="020B0604020202020204" pitchFamily="34" charset="0"/>
              </a:rPr>
            </a:br>
            <a:r>
              <a:rPr lang="en-US" sz="2400" b="1" spc="-50" dirty="0">
                <a:solidFill>
                  <a:srgbClr val="7030A0"/>
                </a:solidFill>
                <a:latin typeface="Arial" panose="020B0604020202020204" pitchFamily="34" charset="0"/>
                <a:cs typeface="Arial" panose="020B0604020202020204" pitchFamily="34" charset="0"/>
              </a:rPr>
              <a:t>Elective Deferrals Restricted to Designated Roth Contributions</a:t>
            </a:r>
            <a:br>
              <a:rPr lang="en-US" sz="2400" b="1" spc="-50" dirty="0">
                <a:solidFill>
                  <a:srgbClr val="7030A0"/>
                </a:solidFill>
                <a:latin typeface="Arial" panose="020B0604020202020204" pitchFamily="34" charset="0"/>
                <a:cs typeface="Arial" panose="020B0604020202020204" pitchFamily="34" charset="0"/>
              </a:rPr>
            </a:br>
            <a:endParaRPr lang="en-US" sz="2400" b="1" dirty="0">
              <a:solidFill>
                <a:srgbClr val="7030A0"/>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0CE477D-9AC6-49D2-BCD2-A18F0C2A2FCE}"/>
              </a:ext>
            </a:extLst>
          </p:cNvPr>
          <p:cNvSpPr>
            <a:spLocks noGrp="1"/>
          </p:cNvSpPr>
          <p:nvPr>
            <p:ph type="body" idx="1"/>
          </p:nvPr>
        </p:nvSpPr>
        <p:spPr>
          <a:xfrm>
            <a:off x="831851" y="1918951"/>
            <a:ext cx="10515600" cy="4170705"/>
          </a:xfrm>
        </p:spPr>
        <p:txBody>
          <a:bodyPr>
            <a:noAutofit/>
          </a:bodyPr>
          <a:lstStyle/>
          <a:p>
            <a:pPr marL="285750" marR="0" lvl="0" indent="-285750" algn="l" defTabSz="914400" rtl="0" eaLnBrk="1" fontAlgn="auto" latinLnBrk="0" hangingPunct="1">
              <a:lnSpc>
                <a:spcPct val="90000"/>
              </a:lnSpc>
              <a:spcBef>
                <a:spcPts val="1200"/>
              </a:spcBef>
              <a:spcAft>
                <a:spcPts val="200"/>
              </a:spcAft>
              <a:buSzPct val="100000"/>
              <a:buFont typeface="Wingdings" panose="05000000000000000000" pitchFamily="2" charset="2"/>
              <a:buChar char="Ø"/>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Beginning in tax year 2024, there are new higher catch-up limits</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628650" lvl="1" indent="-285750" defTabSz="914400">
              <a:spcBef>
                <a:spcPts val="1200"/>
              </a:spcBef>
              <a:spcAft>
                <a:spcPts val="200"/>
              </a:spcAft>
              <a:buSzPct val="100000"/>
              <a:buFont typeface="Wingdings" panose="05000000000000000000" pitchFamily="2" charset="2"/>
              <a:buChar char="Ø"/>
              <a:defRPr/>
            </a:pPr>
            <a:r>
              <a:rPr lang="en-US" sz="1600" dirty="0">
                <a:solidFill>
                  <a:srgbClr val="000000"/>
                </a:solidFill>
                <a:latin typeface="Arial" panose="020B0604020202020204" pitchFamily="34" charset="0"/>
                <a:cs typeface="Arial" panose="020B0604020202020204" pitchFamily="34" charset="0"/>
              </a:rPr>
              <a:t> F</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or Non-SIMPLE and 457 Plans:</a:t>
            </a:r>
          </a:p>
          <a:p>
            <a:pPr marL="1172718" lvl="3" indent="-285750" defTabSz="914400">
              <a:spcBef>
                <a:spcPts val="200"/>
              </a:spcBef>
              <a:spcAft>
                <a:spcPts val="400"/>
              </a:spcAft>
              <a:buFont typeface="Wingdings" panose="05000000000000000000" pitchFamily="2" charset="2"/>
              <a:buChar char="Ø"/>
              <a:defRPr/>
            </a:pPr>
            <a:r>
              <a:rPr kumimoji="0" lang="en-US" sz="16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All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catch up contributions are mandatory Roth contribution IF </a:t>
            </a:r>
          </a:p>
          <a:p>
            <a:pPr marL="1515618" lvl="4" indent="-285750" defTabSz="914400">
              <a:spcBef>
                <a:spcPts val="200"/>
              </a:spcBef>
              <a:spcAft>
                <a:spcPts val="400"/>
              </a:spcAft>
              <a:buFont typeface="Wingdings" panose="05000000000000000000" pitchFamily="2" charset="2"/>
              <a:buChar char="Ø"/>
              <a:defRPr/>
            </a:pPr>
            <a:r>
              <a:rPr lang="en-US" sz="1600" dirty="0">
                <a:solidFill>
                  <a:srgbClr val="000000"/>
                </a:solidFill>
                <a:latin typeface="Arial" panose="020B0604020202020204" pitchFamily="34" charset="0"/>
                <a:cs typeface="Arial" panose="020B0604020202020204" pitchFamily="34" charset="0"/>
              </a:rPr>
              <a:t>Individual had wages in the preceding year more than $145,000 indexed for inflation</a:t>
            </a:r>
          </a:p>
          <a:p>
            <a:pPr marL="1515618" lvl="4" indent="-285750" defTabSz="914400">
              <a:spcBef>
                <a:spcPts val="200"/>
              </a:spcBef>
              <a:spcAft>
                <a:spcPts val="400"/>
              </a:spcAft>
              <a:buFont typeface="Wingdings" panose="05000000000000000000" pitchFamily="2" charset="2"/>
              <a:buChar char="Ø"/>
              <a:defRPr/>
            </a:pPr>
            <a:endParaRPr lang="en-US" sz="1600" dirty="0">
              <a:solidFill>
                <a:srgbClr val="000000"/>
              </a:solidFill>
              <a:latin typeface="Arial" panose="020B0604020202020204" pitchFamily="34" charset="0"/>
              <a:cs typeface="Arial" panose="020B0604020202020204" pitchFamily="34" charset="0"/>
            </a:endParaRPr>
          </a:p>
          <a:p>
            <a:pPr marL="1858518" lvl="5" indent="-285750" defTabSz="914400">
              <a:spcBef>
                <a:spcPts val="200"/>
              </a:spcBef>
              <a:spcAft>
                <a:spcPts val="400"/>
              </a:spcAft>
              <a:buFont typeface="Wingdings" panose="05000000000000000000" pitchFamily="2" charset="2"/>
              <a:buChar char="Ø"/>
              <a:defRPr/>
            </a:pPr>
            <a:r>
              <a:rPr lang="en-US" sz="1600" dirty="0">
                <a:solidFill>
                  <a:srgbClr val="000000"/>
                </a:solidFill>
                <a:latin typeface="Arial" panose="020B0604020202020204" pitchFamily="34" charset="0"/>
                <a:cs typeface="Arial" panose="020B0604020202020204" pitchFamily="34" charset="0"/>
              </a:rPr>
              <a:t>Implementation of this provision falls on employer, not individual</a:t>
            </a:r>
            <a:endParaRPr lang="en-US" sz="1600" dirty="0">
              <a:solidFill>
                <a:srgbClr val="FF0000"/>
              </a:solidFill>
              <a:latin typeface="Arial" panose="020B0604020202020204" pitchFamily="34" charset="0"/>
              <a:cs typeface="Arial" panose="020B0604020202020204" pitchFamily="34" charset="0"/>
            </a:endParaRPr>
          </a:p>
          <a:p>
            <a:pPr marL="1515618" lvl="4" indent="-285750" defTabSz="914400">
              <a:spcBef>
                <a:spcPts val="200"/>
              </a:spcBef>
              <a:spcAft>
                <a:spcPts val="400"/>
              </a:spcAft>
              <a:buFont typeface="Wingdings" panose="05000000000000000000" pitchFamily="2" charset="2"/>
              <a:buChar char="Ø"/>
              <a:defRPr/>
            </a:pPr>
            <a:endParaRPr lang="en-US" sz="1600" dirty="0">
              <a:solidFill>
                <a:srgbClr val="000000"/>
              </a:solidFill>
              <a:latin typeface="Arial" panose="020B0604020202020204" pitchFamily="34" charset="0"/>
              <a:cs typeface="Arial" panose="020B0604020202020204" pitchFamily="34" charset="0"/>
            </a:endParaRPr>
          </a:p>
          <a:p>
            <a:pPr marL="1515618" lvl="4" indent="-285750" defTabSz="914400">
              <a:spcBef>
                <a:spcPts val="200"/>
              </a:spcBef>
              <a:spcAft>
                <a:spcPts val="400"/>
              </a:spcAft>
              <a:buFont typeface="Wingdings" panose="05000000000000000000" pitchFamily="2" charset="2"/>
              <a:buChar char="Ø"/>
              <a:defRPr/>
            </a:pPr>
            <a:r>
              <a:rPr lang="en-US" sz="1600" dirty="0">
                <a:solidFill>
                  <a:srgbClr val="000000"/>
                </a:solidFill>
                <a:latin typeface="Arial" panose="020B0604020202020204" pitchFamily="34" charset="0"/>
                <a:cs typeface="Arial" panose="020B0604020202020204" pitchFamily="34" charset="0"/>
              </a:rPr>
              <a:t>Other individuals are not subject to the mandatory Roth contribution provision</a:t>
            </a:r>
          </a:p>
          <a:p>
            <a:pPr marL="1515618" lvl="4" indent="-285750" defTabSz="914400">
              <a:spcBef>
                <a:spcPts val="200"/>
              </a:spcBef>
              <a:spcAft>
                <a:spcPts val="400"/>
              </a:spcAft>
              <a:buFont typeface="Wingdings" panose="05000000000000000000" pitchFamily="2" charset="2"/>
              <a:buChar char="Ø"/>
              <a:defRPr/>
            </a:pPr>
            <a:endParaRPr lang="en-US" sz="1600" dirty="0">
              <a:solidFill>
                <a:srgbClr val="000000"/>
              </a:solidFill>
              <a:latin typeface="Arial" panose="020B0604020202020204" pitchFamily="34" charset="0"/>
              <a:cs typeface="Arial" panose="020B0604020202020204" pitchFamily="34" charset="0"/>
            </a:endParaRPr>
          </a:p>
          <a:p>
            <a:pPr marL="486918" lvl="1" indent="-285750" defTabSz="914400">
              <a:spcBef>
                <a:spcPts val="200"/>
              </a:spcBef>
              <a:spcAft>
                <a:spcPts val="400"/>
              </a:spcAft>
              <a:buFont typeface="Wingdings" panose="05000000000000000000" pitchFamily="2" charset="2"/>
              <a:buChar char="Ø"/>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For SIMPLE IRA and SEP Plans:</a:t>
            </a:r>
          </a:p>
          <a:p>
            <a:pPr marL="1172718" lvl="3" indent="-285750" defTabSz="914400">
              <a:spcBef>
                <a:spcPts val="200"/>
              </a:spcBef>
              <a:spcAft>
                <a:spcPts val="400"/>
              </a:spcAft>
              <a:buFont typeface="Wingdings" panose="05000000000000000000" pitchFamily="2" charset="2"/>
              <a:buChar char="Ø"/>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 mandatory Roth IRA contribution restriction applies</a:t>
            </a:r>
          </a:p>
          <a:p>
            <a:pPr marL="384048" lvl="1" indent="-182880" defTabSz="914400">
              <a:spcBef>
                <a:spcPts val="200"/>
              </a:spcBef>
              <a:spcAft>
                <a:spcPts val="400"/>
              </a:spcAft>
              <a:buClr>
                <a:srgbClr val="E48312"/>
              </a:buClr>
              <a:buFont typeface="Arial" panose="020B0604020202020204" pitchFamily="34" charset="0"/>
              <a:buChar char="•"/>
              <a:defRPr/>
            </a:pPr>
            <a:endParaRPr lang="en-US" sz="1900" dirty="0">
              <a:solidFill>
                <a:srgbClr val="000000"/>
              </a:solidFill>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1936EB16-D749-2914-0712-11ADEF2AA58E}"/>
              </a:ext>
            </a:extLst>
          </p:cNvPr>
          <p:cNvSpPr>
            <a:spLocks noGrp="1"/>
          </p:cNvSpPr>
          <p:nvPr>
            <p:ph type="dt" sz="half" idx="10"/>
          </p:nvPr>
        </p:nvSpPr>
        <p:spPr/>
        <p:txBody>
          <a:bodyPr/>
          <a:lstStyle/>
          <a:p>
            <a:r>
              <a:rPr lang="en-US"/>
              <a:t>AAEPC - 11/9/2023</a:t>
            </a:r>
          </a:p>
        </p:txBody>
      </p:sp>
      <p:sp>
        <p:nvSpPr>
          <p:cNvPr id="5" name="Footer Placeholder 4">
            <a:extLst>
              <a:ext uri="{FF2B5EF4-FFF2-40B4-BE49-F238E27FC236}">
                <a16:creationId xmlns:a16="http://schemas.microsoft.com/office/drawing/2014/main" id="{644CBC1A-A526-0557-1D0C-2BE4B6183909}"/>
              </a:ext>
            </a:extLst>
          </p:cNvPr>
          <p:cNvSpPr>
            <a:spLocks noGrp="1"/>
          </p:cNvSpPr>
          <p:nvPr>
            <p:ph type="ftr" sz="quarter" idx="11"/>
          </p:nvPr>
        </p:nvSpPr>
        <p:spPr/>
        <p:txBody>
          <a:bodyPr/>
          <a:lstStyle/>
          <a:p>
            <a:r>
              <a:rPr lang="en-US"/>
              <a:t>© 2023 A. P. Curatola</a:t>
            </a:r>
          </a:p>
        </p:txBody>
      </p:sp>
      <p:sp>
        <p:nvSpPr>
          <p:cNvPr id="6" name="Slide Number Placeholder 5">
            <a:extLst>
              <a:ext uri="{FF2B5EF4-FFF2-40B4-BE49-F238E27FC236}">
                <a16:creationId xmlns:a16="http://schemas.microsoft.com/office/drawing/2014/main" id="{0A2FA5F8-9EB2-B7C5-636D-0C75DCCD0D89}"/>
              </a:ext>
            </a:extLst>
          </p:cNvPr>
          <p:cNvSpPr>
            <a:spLocks noGrp="1"/>
          </p:cNvSpPr>
          <p:nvPr>
            <p:ph type="sldNum" sz="quarter" idx="12"/>
          </p:nvPr>
        </p:nvSpPr>
        <p:spPr/>
        <p:txBody>
          <a:bodyPr/>
          <a:lstStyle/>
          <a:p>
            <a:fld id="{7C2B3464-E78B-4BE1-86B9-E4547740300B}" type="slidenum">
              <a:rPr lang="en-US" smtClean="0"/>
              <a:t>14</a:t>
            </a:fld>
            <a:endParaRPr lang="en-US"/>
          </a:p>
        </p:txBody>
      </p:sp>
    </p:spTree>
    <p:extLst>
      <p:ext uri="{BB962C8B-B14F-4D97-AF65-F5344CB8AC3E}">
        <p14:creationId xmlns:p14="http://schemas.microsoft.com/office/powerpoint/2010/main" val="2601992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F54F7-31F4-4371-A791-06D4DC9A1E69}"/>
              </a:ext>
            </a:extLst>
          </p:cNvPr>
          <p:cNvSpPr>
            <a:spLocks noGrp="1"/>
          </p:cNvSpPr>
          <p:nvPr>
            <p:ph type="title"/>
          </p:nvPr>
        </p:nvSpPr>
        <p:spPr>
          <a:xfrm>
            <a:off x="831851" y="768343"/>
            <a:ext cx="10515600" cy="1150609"/>
          </a:xfrm>
        </p:spPr>
        <p:txBody>
          <a:bodyPr>
            <a:normAutofit/>
          </a:bodyPr>
          <a:lstStyle/>
          <a:p>
            <a:pPr algn="ctr"/>
            <a:r>
              <a:rPr lang="en-US" sz="2400" b="1" spc="-50" dirty="0">
                <a:solidFill>
                  <a:srgbClr val="7030A0"/>
                </a:solidFill>
                <a:latin typeface="Arial" panose="020B0604020202020204" pitchFamily="34" charset="0"/>
                <a:cs typeface="Arial" panose="020B0604020202020204" pitchFamily="34" charset="0"/>
              </a:rPr>
              <a:t>Act § 604 SECURE 2.0 Act </a:t>
            </a:r>
            <a:br>
              <a:rPr lang="en-US" sz="2400" b="1" spc="-50" dirty="0">
                <a:solidFill>
                  <a:srgbClr val="7030A0"/>
                </a:solidFill>
                <a:latin typeface="Arial" panose="020B0604020202020204" pitchFamily="34" charset="0"/>
                <a:cs typeface="Arial" panose="020B0604020202020204" pitchFamily="34" charset="0"/>
              </a:rPr>
            </a:br>
            <a:r>
              <a:rPr lang="en-US" sz="2400" b="1" spc="-50" dirty="0">
                <a:solidFill>
                  <a:srgbClr val="7030A0"/>
                </a:solidFill>
                <a:latin typeface="Arial" panose="020B0604020202020204" pitchFamily="34" charset="0"/>
                <a:cs typeface="Arial" panose="020B0604020202020204" pitchFamily="34" charset="0"/>
              </a:rPr>
              <a:t>Matching and Nonelective Contributions</a:t>
            </a:r>
            <a:br>
              <a:rPr lang="en-US" sz="2400" b="1" spc="-50" dirty="0">
                <a:solidFill>
                  <a:srgbClr val="7030A0"/>
                </a:solidFill>
                <a:latin typeface="Arial" panose="020B0604020202020204" pitchFamily="34" charset="0"/>
                <a:cs typeface="Arial" panose="020B0604020202020204" pitchFamily="34" charset="0"/>
              </a:rPr>
            </a:br>
            <a:endParaRPr lang="en-US" sz="2400" b="1" dirty="0">
              <a:solidFill>
                <a:srgbClr val="7030A0"/>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0CE477D-9AC6-49D2-BCD2-A18F0C2A2FCE}"/>
              </a:ext>
            </a:extLst>
          </p:cNvPr>
          <p:cNvSpPr>
            <a:spLocks noGrp="1"/>
          </p:cNvSpPr>
          <p:nvPr>
            <p:ph type="body" idx="1"/>
          </p:nvPr>
        </p:nvSpPr>
        <p:spPr>
          <a:xfrm>
            <a:off x="831851" y="1918951"/>
            <a:ext cx="10515600" cy="4170705"/>
          </a:xfrm>
        </p:spPr>
        <p:txBody>
          <a:bodyPr>
            <a:noAutofit/>
          </a:bodyPr>
          <a:lstStyle/>
          <a:p>
            <a:pPr marL="285750" marR="0" lvl="0" indent="-285750" algn="l" defTabSz="914400" rtl="0" eaLnBrk="1" fontAlgn="auto" latinLnBrk="0" hangingPunct="1">
              <a:lnSpc>
                <a:spcPct val="90000"/>
              </a:lnSpc>
              <a:spcBef>
                <a:spcPts val="1200"/>
              </a:spcBef>
              <a:spcAft>
                <a:spcPts val="200"/>
              </a:spcAft>
              <a:buSzPct val="100000"/>
              <a:buFont typeface="Wingdings" panose="05000000000000000000" pitchFamily="2" charset="2"/>
              <a:buChar char="Ø"/>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Employer Matching and Nonelective Contributions</a:t>
            </a:r>
          </a:p>
          <a:p>
            <a:pPr marL="628650" lvl="1" indent="-285750" defTabSz="914400">
              <a:spcBef>
                <a:spcPts val="1200"/>
              </a:spcBef>
              <a:spcAft>
                <a:spcPts val="200"/>
              </a:spcAft>
              <a:buSzPct val="100000"/>
              <a:buFont typeface="Wingdings" panose="05000000000000000000" pitchFamily="2" charset="2"/>
              <a:buChar char="Ø"/>
              <a:defRPr/>
            </a:pPr>
            <a:r>
              <a:rPr lang="en-US" sz="1600" dirty="0">
                <a:solidFill>
                  <a:schemeClr val="tx1"/>
                </a:solidFill>
                <a:latin typeface="Arial" panose="020B0604020202020204" pitchFamily="34" charset="0"/>
                <a:cs typeface="Arial" panose="020B0604020202020204" pitchFamily="34" charset="0"/>
              </a:rPr>
              <a:t> </a:t>
            </a:r>
            <a:r>
              <a:rPr lang="en-US" sz="1600" b="1" dirty="0">
                <a:solidFill>
                  <a:srgbClr val="7030A0"/>
                </a:solidFill>
                <a:latin typeface="Arial" panose="020B0604020202020204" pitchFamily="34" charset="0"/>
                <a:cs typeface="Arial" panose="020B0604020202020204" pitchFamily="34" charset="0"/>
              </a:rPr>
              <a:t>Pre-SECURE 2.0 Act:</a:t>
            </a:r>
            <a:r>
              <a:rPr lang="en-US" sz="1600" dirty="0">
                <a:solidFill>
                  <a:schemeClr val="tx1"/>
                </a:solidFill>
                <a:latin typeface="Arial" panose="020B0604020202020204" pitchFamily="34" charset="0"/>
                <a:cs typeface="Arial" panose="020B0604020202020204" pitchFamily="34" charset="0"/>
              </a:rPr>
              <a:t> Employers are not permitted to make matching or nonelective contributions </a:t>
            </a:r>
            <a:r>
              <a:rPr lang="en-US" sz="1600" dirty="0">
                <a:solidFill>
                  <a:schemeClr val="tx1"/>
                </a:solidFill>
                <a:latin typeface="Arial" panose="020B0604020202020204" pitchFamily="34" charset="0"/>
              </a:rPr>
              <a:t>of as designated Roth contributions</a:t>
            </a:r>
            <a:endParaRPr lang="en-US" sz="1600" dirty="0">
              <a:solidFill>
                <a:schemeClr val="tx1"/>
              </a:solidFill>
              <a:latin typeface="Arial" panose="020B0604020202020204" pitchFamily="34" charset="0"/>
              <a:cs typeface="Arial" panose="020B0604020202020204" pitchFamily="34" charset="0"/>
            </a:endParaRPr>
          </a:p>
          <a:p>
            <a:pPr marL="628650" lvl="1" indent="-285750" defTabSz="914400">
              <a:spcBef>
                <a:spcPts val="1200"/>
              </a:spcBef>
              <a:spcAft>
                <a:spcPts val="200"/>
              </a:spcAft>
              <a:buSzPct val="100000"/>
              <a:buFont typeface="Wingdings" panose="05000000000000000000" pitchFamily="2" charset="2"/>
              <a:buChar char="Ø"/>
              <a:defRPr/>
            </a:pPr>
            <a:r>
              <a:rPr lang="en-US" sz="1600" dirty="0">
                <a:solidFill>
                  <a:schemeClr val="tx1"/>
                </a:solidFill>
                <a:latin typeface="Arial" panose="020B0604020202020204" pitchFamily="34" charset="0"/>
                <a:cs typeface="Arial" panose="020B0604020202020204" pitchFamily="34" charset="0"/>
              </a:rPr>
              <a:t> </a:t>
            </a:r>
            <a:r>
              <a:rPr lang="en-US" sz="1600" b="1" dirty="0">
                <a:solidFill>
                  <a:srgbClr val="7030A0"/>
                </a:solidFill>
                <a:latin typeface="Arial" panose="020B0604020202020204" pitchFamily="34" charset="0"/>
                <a:cs typeface="Arial" panose="020B0604020202020204" pitchFamily="34" charset="0"/>
              </a:rPr>
              <a:t>SECURE 2.0 Act:</a:t>
            </a:r>
            <a:r>
              <a:rPr lang="en-US" sz="1600" dirty="0">
                <a:solidFill>
                  <a:schemeClr val="tx1"/>
                </a:solidFill>
                <a:latin typeface="Arial" panose="020B0604020202020204" pitchFamily="34" charset="0"/>
                <a:cs typeface="Arial" panose="020B0604020202020204" pitchFamily="34" charset="0"/>
              </a:rPr>
              <a:t> Plans </a:t>
            </a:r>
            <a:r>
              <a:rPr lang="en-US" sz="1600" b="0" i="0" u="none" strike="noStrike" baseline="0" dirty="0">
                <a:solidFill>
                  <a:schemeClr val="tx1"/>
                </a:solidFill>
                <a:latin typeface="Arial" panose="020B0604020202020204" pitchFamily="34" charset="0"/>
              </a:rPr>
              <a:t>may permit a participant in </a:t>
            </a:r>
            <a:r>
              <a:rPr lang="en-US" sz="1600" dirty="0">
                <a:solidFill>
                  <a:schemeClr val="tx1"/>
                </a:solidFill>
                <a:latin typeface="Arial" panose="020B0604020202020204" pitchFamily="34" charset="0"/>
                <a:cs typeface="Arial" panose="020B0604020202020204" pitchFamily="34" charset="0"/>
              </a:rPr>
              <a:t>non-SIMPLE and 457</a:t>
            </a:r>
            <a:r>
              <a:rPr lang="en-US" sz="1600" b="0" i="0" u="none" strike="noStrike" baseline="0" dirty="0">
                <a:solidFill>
                  <a:schemeClr val="tx1"/>
                </a:solidFill>
                <a:latin typeface="Arial" panose="020B0604020202020204" pitchFamily="34" charset="0"/>
              </a:rPr>
              <a:t> plans to designate some or all matching &amp; nonelective contributions of the employer as designated Roth contributions </a:t>
            </a:r>
          </a:p>
          <a:p>
            <a:pPr marL="628650" lvl="1" indent="-285750" defTabSz="914400">
              <a:spcBef>
                <a:spcPts val="1200"/>
              </a:spcBef>
              <a:spcAft>
                <a:spcPts val="200"/>
              </a:spcAft>
              <a:buSzPct val="100000"/>
              <a:buFont typeface="Wingdings" panose="05000000000000000000" pitchFamily="2" charset="2"/>
              <a:buChar char="Ø"/>
              <a:defRPr/>
            </a:pPr>
            <a:endParaRPr lang="en-US" sz="1600" b="0" i="0" u="none" strike="noStrike" baseline="0" dirty="0">
              <a:solidFill>
                <a:srgbClr val="FF0000"/>
              </a:solidFill>
              <a:latin typeface="Arial" panose="020B0604020202020204" pitchFamily="34" charset="0"/>
            </a:endParaRPr>
          </a:p>
          <a:p>
            <a:pPr marL="971550" lvl="2" indent="-285750" defTabSz="914400">
              <a:spcBef>
                <a:spcPts val="1200"/>
              </a:spcBef>
              <a:spcAft>
                <a:spcPts val="200"/>
              </a:spcAft>
              <a:buSzPct val="100000"/>
              <a:buFont typeface="Wingdings" panose="05000000000000000000" pitchFamily="2" charset="2"/>
              <a:buChar char="Ø"/>
              <a:defRPr/>
            </a:pPr>
            <a:r>
              <a:rPr lang="en-US" sz="1600" dirty="0">
                <a:solidFill>
                  <a:schemeClr val="tx1"/>
                </a:solidFill>
                <a:latin typeface="Arial" panose="020B0604020202020204" pitchFamily="34" charset="0"/>
                <a:cs typeface="Arial" panose="020B0604020202020204" pitchFamily="34" charset="0"/>
              </a:rPr>
              <a:t> This provision is effective beginning with contributions made after the date of enactment, which is December 29, 2022</a:t>
            </a:r>
          </a:p>
          <a:p>
            <a:pPr marL="1314450" lvl="3" indent="-285750" defTabSz="914400">
              <a:spcBef>
                <a:spcPts val="1200"/>
              </a:spcBef>
              <a:spcAft>
                <a:spcPts val="200"/>
              </a:spcAft>
              <a:buSzPct val="100000"/>
              <a:buFont typeface="Wingdings" panose="05000000000000000000" pitchFamily="2" charset="2"/>
              <a:buChar char="Ø"/>
              <a:defRPr/>
            </a:pPr>
            <a:endParaRPr lang="en-US" sz="1600" dirty="0">
              <a:solidFill>
                <a:srgbClr val="FF0000"/>
              </a:solidFill>
              <a:latin typeface="Arial" panose="020B0604020202020204" pitchFamily="34" charset="0"/>
              <a:cs typeface="Arial" panose="020B0604020202020204" pitchFamily="34" charset="0"/>
            </a:endParaRPr>
          </a:p>
          <a:p>
            <a:pPr marL="971550" lvl="2" indent="-285750" defTabSz="914400">
              <a:spcBef>
                <a:spcPts val="1200"/>
              </a:spcBef>
              <a:spcAft>
                <a:spcPts val="200"/>
              </a:spcAft>
              <a:buSzPct val="100000"/>
              <a:buFont typeface="Wingdings" panose="05000000000000000000" pitchFamily="2" charset="2"/>
              <a:buChar char="Ø"/>
              <a:defRPr/>
            </a:pPr>
            <a:r>
              <a:rPr lang="en-US" sz="1600" dirty="0">
                <a:solidFill>
                  <a:schemeClr val="tx1"/>
                </a:solidFill>
                <a:latin typeface="Arial" panose="020B0604020202020204" pitchFamily="34" charset="0"/>
                <a:cs typeface="Arial" panose="020B0604020202020204" pitchFamily="34" charset="0"/>
              </a:rPr>
              <a:t> This provision only applies to the extent a participant is fully vested in these contributions </a:t>
            </a:r>
          </a:p>
          <a:p>
            <a:pPr marL="1314450" lvl="3" indent="-285750" defTabSz="914400">
              <a:spcBef>
                <a:spcPts val="1200"/>
              </a:spcBef>
              <a:spcAft>
                <a:spcPts val="200"/>
              </a:spcAft>
              <a:buSzPct val="100000"/>
              <a:buFont typeface="Wingdings" panose="05000000000000000000" pitchFamily="2" charset="2"/>
              <a:buChar char="Ø"/>
              <a:defRPr/>
            </a:pPr>
            <a:endParaRPr lang="en-US" sz="1600" dirty="0">
              <a:solidFill>
                <a:srgbClr val="FF0000"/>
              </a:solidFill>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3915487B-6153-5928-63C3-CFC8E1FFE5D0}"/>
              </a:ext>
            </a:extLst>
          </p:cNvPr>
          <p:cNvSpPr>
            <a:spLocks noGrp="1"/>
          </p:cNvSpPr>
          <p:nvPr>
            <p:ph type="dt" sz="half" idx="10"/>
          </p:nvPr>
        </p:nvSpPr>
        <p:spPr/>
        <p:txBody>
          <a:bodyPr/>
          <a:lstStyle/>
          <a:p>
            <a:r>
              <a:rPr lang="en-US"/>
              <a:t>AAEPC - 11/9/2023</a:t>
            </a:r>
          </a:p>
        </p:txBody>
      </p:sp>
      <p:sp>
        <p:nvSpPr>
          <p:cNvPr id="5" name="Footer Placeholder 4">
            <a:extLst>
              <a:ext uri="{FF2B5EF4-FFF2-40B4-BE49-F238E27FC236}">
                <a16:creationId xmlns:a16="http://schemas.microsoft.com/office/drawing/2014/main" id="{5B5005DE-8DAB-E464-A631-2EA4995C1D3D}"/>
              </a:ext>
            </a:extLst>
          </p:cNvPr>
          <p:cNvSpPr>
            <a:spLocks noGrp="1"/>
          </p:cNvSpPr>
          <p:nvPr>
            <p:ph type="ftr" sz="quarter" idx="11"/>
          </p:nvPr>
        </p:nvSpPr>
        <p:spPr/>
        <p:txBody>
          <a:bodyPr/>
          <a:lstStyle/>
          <a:p>
            <a:r>
              <a:rPr lang="en-US"/>
              <a:t>© 2023 A. P. Curatola</a:t>
            </a:r>
          </a:p>
        </p:txBody>
      </p:sp>
      <p:sp>
        <p:nvSpPr>
          <p:cNvPr id="6" name="Slide Number Placeholder 5">
            <a:extLst>
              <a:ext uri="{FF2B5EF4-FFF2-40B4-BE49-F238E27FC236}">
                <a16:creationId xmlns:a16="http://schemas.microsoft.com/office/drawing/2014/main" id="{9C3E29C4-C1AC-709C-774A-296F500BB06E}"/>
              </a:ext>
            </a:extLst>
          </p:cNvPr>
          <p:cNvSpPr>
            <a:spLocks noGrp="1"/>
          </p:cNvSpPr>
          <p:nvPr>
            <p:ph type="sldNum" sz="quarter" idx="12"/>
          </p:nvPr>
        </p:nvSpPr>
        <p:spPr/>
        <p:txBody>
          <a:bodyPr/>
          <a:lstStyle/>
          <a:p>
            <a:fld id="{7C2B3464-E78B-4BE1-86B9-E4547740300B}" type="slidenum">
              <a:rPr lang="en-US" smtClean="0"/>
              <a:t>15</a:t>
            </a:fld>
            <a:endParaRPr lang="en-US"/>
          </a:p>
        </p:txBody>
      </p:sp>
    </p:spTree>
    <p:extLst>
      <p:ext uri="{BB962C8B-B14F-4D97-AF65-F5344CB8AC3E}">
        <p14:creationId xmlns:p14="http://schemas.microsoft.com/office/powerpoint/2010/main" val="623870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F54F7-31F4-4371-A791-06D4DC9A1E69}"/>
              </a:ext>
            </a:extLst>
          </p:cNvPr>
          <p:cNvSpPr>
            <a:spLocks noGrp="1"/>
          </p:cNvSpPr>
          <p:nvPr>
            <p:ph type="title"/>
          </p:nvPr>
        </p:nvSpPr>
        <p:spPr>
          <a:xfrm>
            <a:off x="831851" y="768343"/>
            <a:ext cx="10515600" cy="1150609"/>
          </a:xfrm>
        </p:spPr>
        <p:txBody>
          <a:bodyPr>
            <a:normAutofit fontScale="90000"/>
          </a:bodyPr>
          <a:lstStyle/>
          <a:p>
            <a:pPr algn="ctr"/>
            <a:r>
              <a:rPr lang="en-US" sz="2400" b="1" spc="-50" dirty="0">
                <a:solidFill>
                  <a:srgbClr val="7030A0"/>
                </a:solidFill>
                <a:latin typeface="Arial" panose="020B0604020202020204" pitchFamily="34" charset="0"/>
                <a:cs typeface="Arial" panose="020B0604020202020204" pitchFamily="34" charset="0"/>
              </a:rPr>
              <a:t>Act § 117 SECURE 2.0 Act</a:t>
            </a:r>
            <a:br>
              <a:rPr lang="en-US" sz="2400" b="1" spc="-50" dirty="0">
                <a:solidFill>
                  <a:srgbClr val="7030A0"/>
                </a:solidFill>
                <a:latin typeface="Arial" panose="020B0604020202020204" pitchFamily="34" charset="0"/>
                <a:cs typeface="Arial" panose="020B0604020202020204" pitchFamily="34" charset="0"/>
              </a:rPr>
            </a:br>
            <a:r>
              <a:rPr lang="en-US" sz="2400" b="1" spc="-50" dirty="0">
                <a:solidFill>
                  <a:srgbClr val="7030A0"/>
                </a:solidFill>
                <a:latin typeface="Arial" panose="020B0604020202020204" pitchFamily="34" charset="0"/>
                <a:cs typeface="Arial" panose="020B0604020202020204" pitchFamily="34" charset="0"/>
              </a:rPr>
              <a:t>SIMPLE Plan Contributions</a:t>
            </a:r>
            <a:br>
              <a:rPr lang="en-US" sz="3200" b="1" spc="-50" dirty="0">
                <a:solidFill>
                  <a:srgbClr val="7030A0"/>
                </a:solidFill>
                <a:latin typeface="Arial" panose="020B0604020202020204" pitchFamily="34" charset="0"/>
                <a:cs typeface="Arial" panose="020B0604020202020204" pitchFamily="34" charset="0"/>
              </a:rPr>
            </a:br>
            <a:endParaRPr lang="en-US" sz="3200" b="1" dirty="0">
              <a:solidFill>
                <a:srgbClr val="7030A0"/>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0CE477D-9AC6-49D2-BCD2-A18F0C2A2FCE}"/>
              </a:ext>
            </a:extLst>
          </p:cNvPr>
          <p:cNvSpPr>
            <a:spLocks noGrp="1"/>
          </p:cNvSpPr>
          <p:nvPr>
            <p:ph type="body" idx="1"/>
          </p:nvPr>
        </p:nvSpPr>
        <p:spPr>
          <a:xfrm>
            <a:off x="831851" y="1918951"/>
            <a:ext cx="10515600" cy="4170705"/>
          </a:xfrm>
        </p:spPr>
        <p:txBody>
          <a:bodyPr>
            <a:noAutofit/>
          </a:bodyPr>
          <a:lstStyle/>
          <a:p>
            <a:pPr marL="285750" marR="0" lvl="0" indent="-285750" algn="l" defTabSz="914400" rtl="0" eaLnBrk="1" fontAlgn="auto" latinLnBrk="0" hangingPunct="1">
              <a:lnSpc>
                <a:spcPct val="90000"/>
              </a:lnSpc>
              <a:spcBef>
                <a:spcPts val="1200"/>
              </a:spcBef>
              <a:spcAft>
                <a:spcPts val="200"/>
              </a:spcAft>
              <a:buSzPct val="100000"/>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New higher contribution limits are introduced for participants in a SIMPLE plan </a:t>
            </a:r>
          </a:p>
          <a:p>
            <a:pPr marL="285750" marR="0" lvl="0" indent="-285750" algn="l" defTabSz="914400" rtl="0" eaLnBrk="1" fontAlgn="auto" latinLnBrk="0" hangingPunct="1">
              <a:lnSpc>
                <a:spcPct val="90000"/>
              </a:lnSpc>
              <a:spcBef>
                <a:spcPts val="1200"/>
              </a:spcBef>
              <a:spcAft>
                <a:spcPts val="200"/>
              </a:spcAft>
              <a:buSzPct val="100000"/>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These new contribution amounts are effective for 2024 and are dependent on the number of employees. That is, the contribution amount is increased:</a:t>
            </a:r>
          </a:p>
          <a:p>
            <a:pPr marL="628650" lvl="1" indent="-285750" defTabSz="914400">
              <a:spcBef>
                <a:spcPts val="1200"/>
              </a:spcBef>
              <a:spcAft>
                <a:spcPts val="200"/>
              </a:spcAft>
              <a:buSzPct val="100000"/>
              <a:buFont typeface="Wingdings" panose="05000000000000000000" pitchFamily="2" charset="2"/>
              <a:buChar char="Ø"/>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By 10 percent, as compared to the limit that would otherwise apply in the first year this change is effective </a:t>
            </a: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a:p>
            <a:pPr marL="628650" lvl="1" indent="-285750" defTabSz="914400">
              <a:spcBef>
                <a:spcPts val="1200"/>
              </a:spcBef>
              <a:spcAft>
                <a:spcPts val="200"/>
              </a:spcAft>
              <a:buSzPct val="100000"/>
              <a:buFont typeface="Wingdings" panose="05000000000000000000" pitchFamily="2" charset="2"/>
              <a:buChar char="Ø"/>
              <a:defRPr/>
            </a:pP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971550" lvl="2" indent="-285750" defTabSz="914400">
              <a:spcBef>
                <a:spcPts val="1200"/>
              </a:spcBef>
              <a:spcAft>
                <a:spcPts val="200"/>
              </a:spcAft>
              <a:buSzPct val="100000"/>
              <a:buFont typeface="Wingdings" panose="05000000000000000000" pitchFamily="2" charset="2"/>
              <a:buChar char="Ø"/>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For an employer with no more than 25 employees, and</a:t>
            </a:r>
          </a:p>
          <a:p>
            <a:pPr marL="971550" lvl="2" indent="-285750" defTabSz="914400">
              <a:spcBef>
                <a:spcPts val="1200"/>
              </a:spcBef>
              <a:spcAft>
                <a:spcPts val="200"/>
              </a:spcAft>
              <a:buSzPct val="100000"/>
              <a:buFont typeface="Wingdings" panose="05000000000000000000" pitchFamily="2" charset="2"/>
              <a:buChar char="Ø"/>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For an employer with 26 to 100 employees if the employer provides </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1314450" lvl="3" indent="-285750" defTabSz="914400">
              <a:spcBef>
                <a:spcPts val="1200"/>
              </a:spcBef>
              <a:spcAft>
                <a:spcPts val="200"/>
              </a:spcAft>
              <a:buSzPct val="100000"/>
              <a:buFont typeface="Wingdings" panose="05000000000000000000" pitchFamily="2" charset="2"/>
              <a:buChar char="Ø"/>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4 percent matching contribution, or </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1314450" lvl="3" indent="-285750" defTabSz="914400">
              <a:spcBef>
                <a:spcPts val="1200"/>
              </a:spcBef>
              <a:spcAft>
                <a:spcPts val="200"/>
              </a:spcAft>
              <a:buSzPct val="100000"/>
              <a:buFont typeface="Wingdings" panose="05000000000000000000" pitchFamily="2" charset="2"/>
              <a:buChar char="Ø"/>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3 percent employer contribution</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90000"/>
              </a:lnSpc>
              <a:spcBef>
                <a:spcPts val="1200"/>
              </a:spcBef>
              <a:spcAft>
                <a:spcPts val="200"/>
              </a:spcAft>
              <a:buSzPct val="100000"/>
              <a:buFont typeface="Wingdings" panose="05000000000000000000" pitchFamily="2" charset="2"/>
              <a:buChar char="Ø"/>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628650" lvl="1" indent="-285750" defTabSz="914400">
              <a:spcBef>
                <a:spcPts val="1200"/>
              </a:spcBef>
              <a:spcAft>
                <a:spcPts val="200"/>
              </a:spcAft>
              <a:buSzPct val="100000"/>
              <a:buFont typeface="Wingdings" panose="05000000000000000000" pitchFamily="2" charset="2"/>
              <a:buChar char="Ø"/>
              <a:defRPr/>
            </a:pPr>
            <a:r>
              <a:rPr kumimoji="0" lang="en-US" sz="16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Note: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Act § 117 makes similar changes to the contribution limits for SIMPLE 401(k) plans </a:t>
            </a:r>
          </a:p>
          <a:p>
            <a:pPr marL="91440" marR="0" lvl="0" indent="-91440" algn="l" defTabSz="914400" rtl="0" eaLnBrk="1" fontAlgn="auto"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endParaRPr lang="en-US" sz="1800" b="1" dirty="0">
              <a:solidFill>
                <a:srgbClr val="7030A0"/>
              </a:solidFill>
              <a:latin typeface="Arial" panose="020B0604020202020204" pitchFamily="34" charset="0"/>
              <a:cs typeface="Arial" panose="020B0604020202020204" pitchFamily="34" charset="0"/>
            </a:endParaRPr>
          </a:p>
          <a:p>
            <a:pPr marL="384048" marR="0" lvl="1" indent="-182880" algn="l" defTabSz="914400" rtl="0" eaLnBrk="1" fontAlgn="auto" latinLnBrk="0" hangingPunct="1">
              <a:lnSpc>
                <a:spcPct val="90000"/>
              </a:lnSpc>
              <a:spcBef>
                <a:spcPts val="200"/>
              </a:spcBef>
              <a:spcAft>
                <a:spcPts val="400"/>
              </a:spcAft>
              <a:buClr>
                <a:srgbClr val="E48312"/>
              </a:buClr>
              <a:buSzTx/>
              <a:buFont typeface="Arial" panose="020B0604020202020204" pitchFamily="34" charset="0"/>
              <a:buChar char="•"/>
              <a:tabLst/>
              <a:defRPr/>
            </a:pPr>
            <a:endParaRPr kumimoji="0" lang="en-US" sz="18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sp>
        <p:nvSpPr>
          <p:cNvPr id="7" name="Date Placeholder 6">
            <a:extLst>
              <a:ext uri="{FF2B5EF4-FFF2-40B4-BE49-F238E27FC236}">
                <a16:creationId xmlns:a16="http://schemas.microsoft.com/office/drawing/2014/main" id="{EAE030BD-9D9A-419F-DBDB-6B4E8EA948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Calibri"/>
                <a:ea typeface="+mn-ea"/>
                <a:cs typeface="+mn-cs"/>
              </a:rPr>
              <a:t>AAEPC - 11/9/2023</a:t>
            </a:r>
          </a:p>
        </p:txBody>
      </p:sp>
      <p:sp>
        <p:nvSpPr>
          <p:cNvPr id="4" name="Slide Number Placeholder 3">
            <a:extLst>
              <a:ext uri="{FF2B5EF4-FFF2-40B4-BE49-F238E27FC236}">
                <a16:creationId xmlns:a16="http://schemas.microsoft.com/office/drawing/2014/main" id="{DB292D9C-CF48-8AA3-3E71-B58FD5A7DB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B3464-E78B-4BE1-86B9-E4547740300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531A8A4-013F-2945-9BBD-62430D881E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Calibri"/>
                <a:ea typeface="+mn-ea"/>
                <a:cs typeface="+mn-cs"/>
              </a:rPr>
              <a:t>© 2023 A. P. Curatola</a:t>
            </a:r>
          </a:p>
        </p:txBody>
      </p:sp>
    </p:spTree>
    <p:extLst>
      <p:ext uri="{BB962C8B-B14F-4D97-AF65-F5344CB8AC3E}">
        <p14:creationId xmlns:p14="http://schemas.microsoft.com/office/powerpoint/2010/main" val="3703964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F54F7-31F4-4371-A791-06D4DC9A1E69}"/>
              </a:ext>
            </a:extLst>
          </p:cNvPr>
          <p:cNvSpPr>
            <a:spLocks noGrp="1"/>
          </p:cNvSpPr>
          <p:nvPr>
            <p:ph type="title"/>
          </p:nvPr>
        </p:nvSpPr>
        <p:spPr>
          <a:xfrm>
            <a:off x="831851" y="768343"/>
            <a:ext cx="10515600" cy="1150609"/>
          </a:xfrm>
        </p:spPr>
        <p:txBody>
          <a:bodyPr>
            <a:normAutofit fontScale="90000"/>
          </a:bodyPr>
          <a:lstStyle/>
          <a:p>
            <a:pPr algn="ctr"/>
            <a:r>
              <a:rPr lang="en-US" sz="2400" b="1" spc="-50" dirty="0">
                <a:solidFill>
                  <a:srgbClr val="7030A0"/>
                </a:solidFill>
                <a:latin typeface="Arial" panose="020B0604020202020204" pitchFamily="34" charset="0"/>
                <a:cs typeface="Arial" panose="020B0604020202020204" pitchFamily="34" charset="0"/>
              </a:rPr>
              <a:t>Act § 116 SECURE 2.0 Act</a:t>
            </a:r>
            <a:br>
              <a:rPr lang="en-US" sz="2400" b="1" spc="-50" dirty="0">
                <a:solidFill>
                  <a:srgbClr val="7030A0"/>
                </a:solidFill>
                <a:latin typeface="Arial" panose="020B0604020202020204" pitchFamily="34" charset="0"/>
                <a:cs typeface="Arial" panose="020B0604020202020204" pitchFamily="34" charset="0"/>
              </a:rPr>
            </a:br>
            <a:r>
              <a:rPr lang="en-US" sz="2400" b="1" spc="-50" dirty="0">
                <a:solidFill>
                  <a:srgbClr val="7030A0"/>
                </a:solidFill>
                <a:latin typeface="Arial" panose="020B0604020202020204" pitchFamily="34" charset="0"/>
                <a:cs typeface="Arial" panose="020B0604020202020204" pitchFamily="34" charset="0"/>
              </a:rPr>
              <a:t>SIMPLE Plan Contributions</a:t>
            </a:r>
            <a:br>
              <a:rPr lang="en-US" sz="3200" b="1" spc="-50" dirty="0">
                <a:solidFill>
                  <a:srgbClr val="7030A0"/>
                </a:solidFill>
                <a:latin typeface="Arial" panose="020B0604020202020204" pitchFamily="34" charset="0"/>
                <a:cs typeface="Arial" panose="020B0604020202020204" pitchFamily="34" charset="0"/>
              </a:rPr>
            </a:br>
            <a:endParaRPr lang="en-US" sz="3200" b="1" dirty="0">
              <a:solidFill>
                <a:srgbClr val="7030A0"/>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0CE477D-9AC6-49D2-BCD2-A18F0C2A2FCE}"/>
              </a:ext>
            </a:extLst>
          </p:cNvPr>
          <p:cNvSpPr>
            <a:spLocks noGrp="1"/>
          </p:cNvSpPr>
          <p:nvPr>
            <p:ph type="body" idx="1"/>
          </p:nvPr>
        </p:nvSpPr>
        <p:spPr>
          <a:xfrm>
            <a:off x="831851" y="1918951"/>
            <a:ext cx="10515600" cy="4170705"/>
          </a:xfrm>
        </p:spPr>
        <p:txBody>
          <a:bodyPr>
            <a:noAutofit/>
          </a:bodyPr>
          <a:lstStyle/>
          <a:p>
            <a:pPr marL="285750" marR="0" lvl="0" indent="-285750" algn="l" defTabSz="914400" rtl="0" eaLnBrk="1" fontAlgn="auto" latinLnBrk="0" hangingPunct="1">
              <a:lnSpc>
                <a:spcPct val="90000"/>
              </a:lnSpc>
              <a:spcBef>
                <a:spcPts val="1200"/>
              </a:spcBef>
              <a:spcAft>
                <a:spcPts val="200"/>
              </a:spcAft>
              <a:buSzPct val="100000"/>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lang="en-US" sz="1600" dirty="0">
                <a:solidFill>
                  <a:srgbClr val="000000"/>
                </a:solidFill>
                <a:latin typeface="Arial" panose="020B0604020202020204" pitchFamily="34" charset="0"/>
                <a:cs typeface="Arial" panose="020B0604020202020204" pitchFamily="34" charset="0"/>
              </a:rPr>
              <a:t>A</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 employer is permitted to make additional contributions to each employee participating in the SIMPLE plan if the plan provides that the contributions  </a:t>
            </a:r>
          </a:p>
          <a:p>
            <a:pPr marL="628650" lvl="1" indent="-285750" defTabSz="914400">
              <a:spcBef>
                <a:spcPts val="1200"/>
              </a:spcBef>
              <a:spcAft>
                <a:spcPts val="200"/>
              </a:spcAft>
              <a:buSzPct val="100000"/>
              <a:buFont typeface="Wingdings" panose="05000000000000000000" pitchFamily="2" charset="2"/>
              <a:buChar char="Ø"/>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Are made in a uniform manner, and</a:t>
            </a:r>
          </a:p>
          <a:p>
            <a:pPr marL="628650" lvl="1" indent="-285750" defTabSz="914400">
              <a:spcBef>
                <a:spcPts val="1200"/>
              </a:spcBef>
              <a:spcAft>
                <a:spcPts val="200"/>
              </a:spcAft>
              <a:buSzPct val="100000"/>
              <a:buFont typeface="Wingdings" panose="05000000000000000000" pitchFamily="2" charset="2"/>
              <a:buChar char="Ø"/>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May not exceed the lesser of up to 10 percent of compensation or $5,000 (indexed). </a:t>
            </a:r>
          </a:p>
          <a:p>
            <a:pPr marL="285750" marR="0" lvl="0" indent="-285750" algn="l" defTabSz="914400" rtl="0" eaLnBrk="1" fontAlgn="auto" latinLnBrk="0" hangingPunct="1">
              <a:lnSpc>
                <a:spcPct val="90000"/>
              </a:lnSpc>
              <a:spcBef>
                <a:spcPts val="1200"/>
              </a:spcBef>
              <a:spcAft>
                <a:spcPts val="200"/>
              </a:spcAft>
              <a:buSzPct val="100000"/>
              <a:buFont typeface="Wingdings" panose="05000000000000000000" pitchFamily="2" charset="2"/>
              <a:buChar char="Ø"/>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90000"/>
              </a:lnSpc>
              <a:spcBef>
                <a:spcPts val="1200"/>
              </a:spcBef>
              <a:spcAft>
                <a:spcPts val="200"/>
              </a:spcAft>
              <a:buSzPct val="100000"/>
              <a:buFont typeface="Wingdings" panose="05000000000000000000" pitchFamily="2" charset="2"/>
              <a:buChar char="Ø"/>
              <a:tabLst/>
              <a:defRPr/>
            </a:pPr>
            <a:r>
              <a:rPr lang="en-US" sz="1600" dirty="0">
                <a:solidFill>
                  <a:srgbClr val="000000"/>
                </a:solidFill>
                <a:latin typeface="Arial" panose="020B0604020202020204" pitchFamily="34" charset="0"/>
                <a:cs typeface="Arial" panose="020B0604020202020204" pitchFamily="34" charset="0"/>
              </a:rPr>
              <a:t>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This new provision becomes effective for taxable years beginning after December 31, 2023</a:t>
            </a:r>
          </a:p>
        </p:txBody>
      </p:sp>
      <p:sp>
        <p:nvSpPr>
          <p:cNvPr id="7" name="Date Placeholder 6">
            <a:extLst>
              <a:ext uri="{FF2B5EF4-FFF2-40B4-BE49-F238E27FC236}">
                <a16:creationId xmlns:a16="http://schemas.microsoft.com/office/drawing/2014/main" id="{EAE030BD-9D9A-419F-DBDB-6B4E8EA948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Calibri"/>
                <a:ea typeface="+mn-ea"/>
                <a:cs typeface="+mn-cs"/>
              </a:rPr>
              <a:t>AAEPC - 11/9/2023</a:t>
            </a:r>
          </a:p>
        </p:txBody>
      </p:sp>
      <p:sp>
        <p:nvSpPr>
          <p:cNvPr id="4" name="Slide Number Placeholder 3">
            <a:extLst>
              <a:ext uri="{FF2B5EF4-FFF2-40B4-BE49-F238E27FC236}">
                <a16:creationId xmlns:a16="http://schemas.microsoft.com/office/drawing/2014/main" id="{DB292D9C-CF48-8AA3-3E71-B58FD5A7DB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B3464-E78B-4BE1-86B9-E4547740300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531A8A4-013F-2945-9BBD-62430D881E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Calibri"/>
                <a:ea typeface="+mn-ea"/>
                <a:cs typeface="+mn-cs"/>
              </a:rPr>
              <a:t>© 2023 A. P. Curatola</a:t>
            </a:r>
          </a:p>
        </p:txBody>
      </p:sp>
    </p:spTree>
    <p:extLst>
      <p:ext uri="{BB962C8B-B14F-4D97-AF65-F5344CB8AC3E}">
        <p14:creationId xmlns:p14="http://schemas.microsoft.com/office/powerpoint/2010/main" val="1043313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F54F7-31F4-4371-A791-06D4DC9A1E69}"/>
              </a:ext>
            </a:extLst>
          </p:cNvPr>
          <p:cNvSpPr>
            <a:spLocks noGrp="1"/>
          </p:cNvSpPr>
          <p:nvPr>
            <p:ph type="title"/>
          </p:nvPr>
        </p:nvSpPr>
        <p:spPr>
          <a:xfrm>
            <a:off x="831851" y="768343"/>
            <a:ext cx="10515600" cy="1150609"/>
          </a:xfrm>
        </p:spPr>
        <p:txBody>
          <a:bodyPr>
            <a:normAutofit/>
          </a:bodyPr>
          <a:lstStyle/>
          <a:p>
            <a:pPr algn="ctr"/>
            <a:r>
              <a:rPr lang="en-US" sz="2400" b="1" spc="-50" dirty="0">
                <a:solidFill>
                  <a:srgbClr val="7030A0"/>
                </a:solidFill>
                <a:latin typeface="Arial" panose="020B0604020202020204" pitchFamily="34" charset="0"/>
                <a:cs typeface="Arial" panose="020B0604020202020204" pitchFamily="34" charset="0"/>
              </a:rPr>
              <a:t>Act § 110 SECURE 2.0 Act </a:t>
            </a:r>
            <a:br>
              <a:rPr lang="en-US" sz="2400" b="1" spc="-50" dirty="0">
                <a:solidFill>
                  <a:srgbClr val="7030A0"/>
                </a:solidFill>
                <a:latin typeface="Arial" panose="020B0604020202020204" pitchFamily="34" charset="0"/>
                <a:cs typeface="Arial" panose="020B0604020202020204" pitchFamily="34" charset="0"/>
              </a:rPr>
            </a:br>
            <a:r>
              <a:rPr lang="en-US" sz="2400" b="1" spc="-50" dirty="0">
                <a:solidFill>
                  <a:srgbClr val="7030A0"/>
                </a:solidFill>
                <a:latin typeface="Arial" panose="020B0604020202020204" pitchFamily="34" charset="0"/>
                <a:cs typeface="Arial" panose="020B0604020202020204" pitchFamily="34" charset="0"/>
              </a:rPr>
              <a:t>Matching and Student Loan Payments</a:t>
            </a:r>
            <a:br>
              <a:rPr lang="en-US" sz="2400" b="1" spc="-50" dirty="0">
                <a:solidFill>
                  <a:srgbClr val="7030A0"/>
                </a:solidFill>
                <a:latin typeface="Arial" panose="020B0604020202020204" pitchFamily="34" charset="0"/>
                <a:cs typeface="Arial" panose="020B0604020202020204" pitchFamily="34" charset="0"/>
              </a:rPr>
            </a:br>
            <a:endParaRPr lang="en-US" sz="2400" b="1" dirty="0">
              <a:solidFill>
                <a:srgbClr val="7030A0"/>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0CE477D-9AC6-49D2-BCD2-A18F0C2A2FCE}"/>
              </a:ext>
            </a:extLst>
          </p:cNvPr>
          <p:cNvSpPr>
            <a:spLocks noGrp="1"/>
          </p:cNvSpPr>
          <p:nvPr>
            <p:ph type="body" idx="1"/>
          </p:nvPr>
        </p:nvSpPr>
        <p:spPr>
          <a:xfrm>
            <a:off x="831851" y="1918951"/>
            <a:ext cx="10515600" cy="4170705"/>
          </a:xfrm>
        </p:spPr>
        <p:txBody>
          <a:bodyPr>
            <a:noAutofit/>
          </a:bodyPr>
          <a:lstStyle/>
          <a:p>
            <a:pPr marL="285750" marR="0" lvl="0" indent="-285750" algn="l" defTabSz="914400" rtl="0" eaLnBrk="1" fontAlgn="auto" latinLnBrk="0" hangingPunct="1">
              <a:lnSpc>
                <a:spcPct val="90000"/>
              </a:lnSpc>
              <a:spcBef>
                <a:spcPts val="1200"/>
              </a:spcBef>
              <a:spcAft>
                <a:spcPts val="200"/>
              </a:spcAft>
              <a:buSzPct val="100000"/>
              <a:buFont typeface="Wingdings" panose="05000000000000000000" pitchFamily="2" charset="2"/>
              <a:buChar char="Ø"/>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Beginning in 2024, an employer may make a matching contribution on behalf of an employee to</a:t>
            </a:r>
          </a:p>
          <a:p>
            <a:pPr marL="628650" lvl="1" indent="-285750" defTabSz="914400">
              <a:spcBef>
                <a:spcPts val="1200"/>
              </a:spcBef>
              <a:spcAft>
                <a:spcPts val="200"/>
              </a:spcAft>
              <a:buSzPct val="100000"/>
              <a:buFont typeface="Wingdings" panose="05000000000000000000" pitchFamily="2" charset="2"/>
              <a:buChar char="Ø"/>
              <a:defRPr/>
            </a:pPr>
            <a:r>
              <a:rPr lang="en-US" sz="1600" dirty="0">
                <a:solidFill>
                  <a:schemeClr val="tx1"/>
                </a:solidFill>
                <a:latin typeface="Arial" panose="020B0604020202020204" pitchFamily="34" charset="0"/>
                <a:cs typeface="Arial" panose="020B0604020202020204" pitchFamily="34" charset="0"/>
              </a:rPr>
              <a:t>The company’s 401(k), 403(b), or SIMPLE </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plan</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628650" lvl="1" indent="-285750" defTabSz="914400">
              <a:spcBef>
                <a:spcPts val="1200"/>
              </a:spcBef>
              <a:spcAft>
                <a:spcPts val="200"/>
              </a:spcAft>
              <a:buSzPct val="100000"/>
              <a:buFont typeface="Wingdings" panose="05000000000000000000" pitchFamily="2" charset="2"/>
              <a:buChar char="Ø"/>
              <a:defRPr/>
            </a:pPr>
            <a:r>
              <a:rPr lang="en-US" sz="1600" dirty="0">
                <a:solidFill>
                  <a:schemeClr val="tx1"/>
                </a:solidFill>
                <a:latin typeface="Arial" panose="020B0604020202020204" pitchFamily="34" charset="0"/>
                <a:cs typeface="Arial" panose="020B0604020202020204" pitchFamily="34" charset="0"/>
              </a:rPr>
              <a:t> Based</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on the employee’s repayment amount of their higher education student loan</a:t>
            </a:r>
          </a:p>
          <a:p>
            <a:pPr marL="628650" lvl="1" indent="-285750" defTabSz="914400">
              <a:spcBef>
                <a:spcPts val="1200"/>
              </a:spcBef>
              <a:spcAft>
                <a:spcPts val="200"/>
              </a:spcAft>
              <a:buSzPct val="100000"/>
              <a:buFont typeface="Wingdings" panose="05000000000000000000" pitchFamily="2" charset="2"/>
              <a:buChar char="Ø"/>
              <a:defRPr/>
            </a:pPr>
            <a:r>
              <a:rPr lang="en-US" sz="1600" dirty="0">
                <a:solidFill>
                  <a:schemeClr val="tx1"/>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Effective for contributions made after plan years beginning after Dec. 31, 2023</a:t>
            </a:r>
          </a:p>
          <a:p>
            <a:pPr marL="285750" indent="-285750" defTabSz="914400">
              <a:spcBef>
                <a:spcPts val="1200"/>
              </a:spcBef>
              <a:spcAft>
                <a:spcPts val="200"/>
              </a:spcAft>
              <a:buSzPct val="100000"/>
              <a:buFont typeface="Wingdings" panose="05000000000000000000" pitchFamily="2" charset="2"/>
              <a:buChar char="Ø"/>
              <a:defRPr/>
            </a:pPr>
            <a:r>
              <a:rPr lang="en-US" sz="1600" dirty="0">
                <a:solidFill>
                  <a:schemeClr val="tx1"/>
                </a:solidFill>
                <a:latin typeface="Arial" panose="020B0604020202020204" pitchFamily="34" charset="0"/>
                <a:cs typeface="Arial" panose="020B0604020202020204" pitchFamily="34" charset="0"/>
              </a:rPr>
              <a:t> Government employers are also permitted to make matching contributions to their 457(b) plans</a:t>
            </a:r>
          </a:p>
        </p:txBody>
      </p:sp>
      <p:sp>
        <p:nvSpPr>
          <p:cNvPr id="4" name="Date Placeholder 3">
            <a:extLst>
              <a:ext uri="{FF2B5EF4-FFF2-40B4-BE49-F238E27FC236}">
                <a16:creationId xmlns:a16="http://schemas.microsoft.com/office/drawing/2014/main" id="{5D24BAD2-3BD8-D9BC-B324-EC1B002A13BC}"/>
              </a:ext>
            </a:extLst>
          </p:cNvPr>
          <p:cNvSpPr>
            <a:spLocks noGrp="1"/>
          </p:cNvSpPr>
          <p:nvPr>
            <p:ph type="dt" sz="half" idx="10"/>
          </p:nvPr>
        </p:nvSpPr>
        <p:spPr/>
        <p:txBody>
          <a:bodyPr/>
          <a:lstStyle/>
          <a:p>
            <a:r>
              <a:rPr lang="en-US"/>
              <a:t>AAEPC - 11/9/2023</a:t>
            </a:r>
          </a:p>
        </p:txBody>
      </p:sp>
      <p:sp>
        <p:nvSpPr>
          <p:cNvPr id="5" name="Footer Placeholder 4">
            <a:extLst>
              <a:ext uri="{FF2B5EF4-FFF2-40B4-BE49-F238E27FC236}">
                <a16:creationId xmlns:a16="http://schemas.microsoft.com/office/drawing/2014/main" id="{8498EF50-296B-0FD0-C59F-903B312386DF}"/>
              </a:ext>
            </a:extLst>
          </p:cNvPr>
          <p:cNvSpPr>
            <a:spLocks noGrp="1"/>
          </p:cNvSpPr>
          <p:nvPr>
            <p:ph type="ftr" sz="quarter" idx="11"/>
          </p:nvPr>
        </p:nvSpPr>
        <p:spPr/>
        <p:txBody>
          <a:bodyPr/>
          <a:lstStyle/>
          <a:p>
            <a:r>
              <a:rPr lang="en-US"/>
              <a:t>© 2023 A. P. Curatola</a:t>
            </a:r>
          </a:p>
        </p:txBody>
      </p:sp>
      <p:sp>
        <p:nvSpPr>
          <p:cNvPr id="6" name="Slide Number Placeholder 5">
            <a:extLst>
              <a:ext uri="{FF2B5EF4-FFF2-40B4-BE49-F238E27FC236}">
                <a16:creationId xmlns:a16="http://schemas.microsoft.com/office/drawing/2014/main" id="{4360501E-3D10-8936-0492-61A553B8FE2F}"/>
              </a:ext>
            </a:extLst>
          </p:cNvPr>
          <p:cNvSpPr>
            <a:spLocks noGrp="1"/>
          </p:cNvSpPr>
          <p:nvPr>
            <p:ph type="sldNum" sz="quarter" idx="12"/>
          </p:nvPr>
        </p:nvSpPr>
        <p:spPr/>
        <p:txBody>
          <a:bodyPr/>
          <a:lstStyle/>
          <a:p>
            <a:fld id="{7C2B3464-E78B-4BE1-86B9-E4547740300B}" type="slidenum">
              <a:rPr lang="en-US" smtClean="0"/>
              <a:t>18</a:t>
            </a:fld>
            <a:endParaRPr lang="en-US"/>
          </a:p>
        </p:txBody>
      </p:sp>
    </p:spTree>
    <p:extLst>
      <p:ext uri="{BB962C8B-B14F-4D97-AF65-F5344CB8AC3E}">
        <p14:creationId xmlns:p14="http://schemas.microsoft.com/office/powerpoint/2010/main" val="522742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F54F7-31F4-4371-A791-06D4DC9A1E69}"/>
              </a:ext>
            </a:extLst>
          </p:cNvPr>
          <p:cNvSpPr>
            <a:spLocks noGrp="1"/>
          </p:cNvSpPr>
          <p:nvPr>
            <p:ph type="title"/>
          </p:nvPr>
        </p:nvSpPr>
        <p:spPr>
          <a:xfrm>
            <a:off x="831851" y="768343"/>
            <a:ext cx="10515600" cy="1150609"/>
          </a:xfrm>
        </p:spPr>
        <p:txBody>
          <a:bodyPr>
            <a:normAutofit/>
          </a:bodyPr>
          <a:lstStyle/>
          <a:p>
            <a:pPr algn="ctr"/>
            <a:r>
              <a:rPr lang="en-US" sz="2400" b="1" spc="-50" dirty="0">
                <a:solidFill>
                  <a:srgbClr val="7030A0"/>
                </a:solidFill>
                <a:latin typeface="Arial" panose="020B0604020202020204" pitchFamily="34" charset="0"/>
                <a:cs typeface="Arial" panose="020B0604020202020204" pitchFamily="34" charset="0"/>
              </a:rPr>
              <a:t>Act § 320 SECURE 2.0 Act </a:t>
            </a:r>
            <a:br>
              <a:rPr lang="en-US" sz="3200" b="1" spc="-50" dirty="0">
                <a:solidFill>
                  <a:srgbClr val="7030A0"/>
                </a:solidFill>
                <a:latin typeface="Arial" panose="020B0604020202020204" pitchFamily="34" charset="0"/>
                <a:cs typeface="Arial" panose="020B0604020202020204" pitchFamily="34" charset="0"/>
              </a:rPr>
            </a:br>
            <a:endParaRPr lang="en-US" sz="3200" b="1" dirty="0">
              <a:solidFill>
                <a:srgbClr val="7030A0"/>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0CE477D-9AC6-49D2-BCD2-A18F0C2A2FCE}"/>
              </a:ext>
            </a:extLst>
          </p:cNvPr>
          <p:cNvSpPr>
            <a:spLocks noGrp="1"/>
          </p:cNvSpPr>
          <p:nvPr>
            <p:ph type="body" idx="1"/>
          </p:nvPr>
        </p:nvSpPr>
        <p:spPr>
          <a:xfrm>
            <a:off x="831851" y="1918951"/>
            <a:ext cx="10515600" cy="4170705"/>
          </a:xfrm>
        </p:spPr>
        <p:txBody>
          <a:bodyPr>
            <a:noAutofit/>
          </a:bodyPr>
          <a:lstStyle/>
          <a:p>
            <a:pPr marL="285750" marR="0" lvl="0" indent="-285750" algn="l" defTabSz="914400" rtl="0" eaLnBrk="1" fontAlgn="auto" latinLnBrk="0" hangingPunct="1">
              <a:lnSpc>
                <a:spcPct val="90000"/>
              </a:lnSpc>
              <a:spcBef>
                <a:spcPts val="1200"/>
              </a:spcBef>
              <a:spcAft>
                <a:spcPts val="200"/>
              </a:spcAft>
              <a:buSzPct val="100000"/>
              <a:buFont typeface="Wingdings" panose="05000000000000000000" pitchFamily="2" charset="2"/>
              <a:buChar char="Ø"/>
              <a:tabLst/>
              <a:defRPr/>
            </a:pP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Defined contribution plans are now exempt from intermittent notification requirements to unenrolled participants (i.e., disclosures, notices, and plan documents) who:</a:t>
            </a:r>
          </a:p>
          <a:p>
            <a:pPr marL="628650" lvl="1" indent="-285750" defTabSz="914400">
              <a:spcBef>
                <a:spcPts val="1200"/>
              </a:spcBef>
              <a:spcAft>
                <a:spcPts val="200"/>
              </a:spcAft>
              <a:buSzPct val="100000"/>
              <a:buFont typeface="Wingdings" panose="05000000000000000000" pitchFamily="2" charset="2"/>
              <a:buChar char="Ø"/>
              <a:defRPr/>
            </a:pPr>
            <a:r>
              <a:rPr lang="en-US" sz="1600" dirty="0">
                <a:solidFill>
                  <a:schemeClr val="tx1"/>
                </a:solidFill>
                <a:latin typeface="Arial" panose="020B0604020202020204" pitchFamily="34" charset="0"/>
                <a:cs typeface="Arial" panose="020B0604020202020204" pitchFamily="34" charset="0"/>
              </a:rPr>
              <a:t> Have elected not to participate, and</a:t>
            </a:r>
          </a:p>
          <a:p>
            <a:pPr marL="628650" lvl="1" indent="-285750" defTabSz="914400">
              <a:spcBef>
                <a:spcPts val="1200"/>
              </a:spcBef>
              <a:spcAft>
                <a:spcPts val="200"/>
              </a:spcAft>
              <a:buSzPct val="100000"/>
              <a:buFont typeface="Wingdings" panose="05000000000000000000" pitchFamily="2" charset="2"/>
              <a:buChar char="Ø"/>
              <a:defRPr/>
            </a:pPr>
            <a:r>
              <a:rPr lang="en-US" sz="1600" dirty="0">
                <a:solidFill>
                  <a:schemeClr val="tx1"/>
                </a:solidFill>
                <a:latin typeface="Arial" panose="020B0604020202020204" pitchFamily="34" charset="0"/>
                <a:cs typeface="Arial" panose="020B0604020202020204" pitchFamily="34" charset="0"/>
              </a:rPr>
              <a:t> Have already received a summary plan description </a:t>
            </a:r>
          </a:p>
          <a:p>
            <a:pPr marL="971550" lvl="2" indent="-285750" defTabSz="914400">
              <a:spcBef>
                <a:spcPts val="1200"/>
              </a:spcBef>
              <a:spcAft>
                <a:spcPts val="200"/>
              </a:spcAft>
              <a:buSzPct val="100000"/>
              <a:buFont typeface="Wingdings" panose="05000000000000000000" pitchFamily="2" charset="2"/>
              <a:buChar char="Ø"/>
              <a:defRPr/>
            </a:pPr>
            <a:r>
              <a:rPr lang="en-US" sz="1600" dirty="0">
                <a:solidFill>
                  <a:schemeClr val="tx1"/>
                </a:solidFill>
                <a:latin typeface="Arial" panose="020B0604020202020204" pitchFamily="34" charset="0"/>
                <a:cs typeface="Arial" panose="020B0604020202020204" pitchFamily="34" charset="0"/>
              </a:rPr>
              <a:t> Plans are not required to provide any other notices related to initial eligibility to participate in the plan </a:t>
            </a:r>
          </a:p>
          <a:p>
            <a:pPr marL="971550" lvl="2" indent="-285750" defTabSz="914400">
              <a:spcBef>
                <a:spcPts val="1200"/>
              </a:spcBef>
              <a:spcAft>
                <a:spcPts val="200"/>
              </a:spcAft>
              <a:buSzPct val="100000"/>
              <a:buFont typeface="Wingdings" panose="05000000000000000000" pitchFamily="2" charset="2"/>
              <a:buChar char="Ø"/>
              <a:defRPr/>
            </a:pPr>
            <a:r>
              <a:rPr lang="en-US" sz="1600" dirty="0">
                <a:solidFill>
                  <a:schemeClr val="tx1"/>
                </a:solidFill>
                <a:latin typeface="Arial" panose="020B0604020202020204" pitchFamily="34" charset="0"/>
                <a:cs typeface="Arial" panose="020B0604020202020204" pitchFamily="34" charset="0"/>
              </a:rPr>
              <a:t> Plans, however, must </a:t>
            </a:r>
            <a:r>
              <a:rPr lang="en-US" sz="1600" dirty="0">
                <a:solidFill>
                  <a:srgbClr val="0070C0"/>
                </a:solidFill>
                <a:latin typeface="Arial" panose="020B0604020202020204" pitchFamily="34" charset="0"/>
                <a:cs typeface="Arial" panose="020B0604020202020204" pitchFamily="34" charset="0"/>
              </a:rPr>
              <a:t>still provided unenrolled participant </a:t>
            </a:r>
          </a:p>
          <a:p>
            <a:pPr marL="1314450" lvl="3" indent="-285750" defTabSz="914400">
              <a:spcBef>
                <a:spcPts val="1200"/>
              </a:spcBef>
              <a:spcAft>
                <a:spcPts val="200"/>
              </a:spcAft>
              <a:buSzPct val="100000"/>
              <a:buFont typeface="Wingdings" panose="05000000000000000000" pitchFamily="2" charset="2"/>
              <a:buChar char="Ø"/>
              <a:defRPr/>
            </a:pPr>
            <a:r>
              <a:rPr lang="en-US" sz="1600" dirty="0">
                <a:solidFill>
                  <a:srgbClr val="0070C0"/>
                </a:solidFill>
                <a:latin typeface="Arial" panose="020B0604020202020204" pitchFamily="34" charset="0"/>
                <a:cs typeface="Arial" panose="020B0604020202020204" pitchFamily="34" charset="0"/>
              </a:rPr>
              <a:t> An annual reminder notice of their eligibility to participate, as well as any applicable plan deadlines; and </a:t>
            </a:r>
          </a:p>
          <a:p>
            <a:pPr marL="1314450" lvl="3" indent="-285750" defTabSz="914400">
              <a:spcBef>
                <a:spcPts val="1200"/>
              </a:spcBef>
              <a:spcAft>
                <a:spcPts val="200"/>
              </a:spcAft>
              <a:buSzPct val="100000"/>
              <a:buFont typeface="Wingdings" panose="05000000000000000000" pitchFamily="2" charset="2"/>
              <a:buChar char="Ø"/>
              <a:defRPr/>
            </a:pPr>
            <a:r>
              <a:rPr lang="en-US" sz="1600" dirty="0">
                <a:solidFill>
                  <a:srgbClr val="0070C0"/>
                </a:solidFill>
                <a:latin typeface="Arial" panose="020B0604020202020204" pitchFamily="34" charset="0"/>
                <a:cs typeface="Arial" panose="020B0604020202020204" pitchFamily="34" charset="0"/>
              </a:rPr>
              <a:t> Any document they request that they would be entitled to receive under existing law absent this Act provision.</a:t>
            </a:r>
          </a:p>
          <a:p>
            <a:pPr marL="285750" indent="-285750" defTabSz="914400">
              <a:spcBef>
                <a:spcPts val="1200"/>
              </a:spcBef>
              <a:spcAft>
                <a:spcPts val="200"/>
              </a:spcAft>
              <a:buSzPct val="100000"/>
              <a:buFont typeface="Wingdings" panose="05000000000000000000" pitchFamily="2" charset="2"/>
              <a:buChar char="Ø"/>
              <a:defRPr/>
            </a:pPr>
            <a:r>
              <a:rPr lang="en-US" sz="1600" dirty="0">
                <a:solidFill>
                  <a:schemeClr val="tx1"/>
                </a:solidFill>
                <a:latin typeface="Arial" panose="020B0604020202020204" pitchFamily="34" charset="0"/>
                <a:cs typeface="Arial" panose="020B0604020202020204" pitchFamily="34" charset="0"/>
              </a:rPr>
              <a:t> This provision applies to plan years beginning after December 31, 2022</a:t>
            </a:r>
            <a:endParaRPr lang="en-US" sz="1600" dirty="0">
              <a:solidFill>
                <a:srgbClr val="FF0000"/>
              </a:solidFill>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04016513-285E-9E23-AAC2-045702044053}"/>
              </a:ext>
            </a:extLst>
          </p:cNvPr>
          <p:cNvSpPr>
            <a:spLocks noGrp="1"/>
          </p:cNvSpPr>
          <p:nvPr>
            <p:ph type="dt" sz="half" idx="10"/>
          </p:nvPr>
        </p:nvSpPr>
        <p:spPr/>
        <p:txBody>
          <a:bodyPr/>
          <a:lstStyle/>
          <a:p>
            <a:r>
              <a:rPr lang="en-US"/>
              <a:t>AAEPC - 11/9/2023</a:t>
            </a:r>
          </a:p>
        </p:txBody>
      </p:sp>
      <p:sp>
        <p:nvSpPr>
          <p:cNvPr id="5" name="Footer Placeholder 4">
            <a:extLst>
              <a:ext uri="{FF2B5EF4-FFF2-40B4-BE49-F238E27FC236}">
                <a16:creationId xmlns:a16="http://schemas.microsoft.com/office/drawing/2014/main" id="{E45C3DCF-F320-9234-E624-A9FF3587BCD7}"/>
              </a:ext>
            </a:extLst>
          </p:cNvPr>
          <p:cNvSpPr>
            <a:spLocks noGrp="1"/>
          </p:cNvSpPr>
          <p:nvPr>
            <p:ph type="ftr" sz="quarter" idx="11"/>
          </p:nvPr>
        </p:nvSpPr>
        <p:spPr/>
        <p:txBody>
          <a:bodyPr/>
          <a:lstStyle/>
          <a:p>
            <a:r>
              <a:rPr lang="en-US"/>
              <a:t>© 2023 A. P. Curatola</a:t>
            </a:r>
          </a:p>
        </p:txBody>
      </p:sp>
      <p:sp>
        <p:nvSpPr>
          <p:cNvPr id="6" name="Slide Number Placeholder 5">
            <a:extLst>
              <a:ext uri="{FF2B5EF4-FFF2-40B4-BE49-F238E27FC236}">
                <a16:creationId xmlns:a16="http://schemas.microsoft.com/office/drawing/2014/main" id="{3436AB25-450A-3246-E375-99B928447907}"/>
              </a:ext>
            </a:extLst>
          </p:cNvPr>
          <p:cNvSpPr>
            <a:spLocks noGrp="1"/>
          </p:cNvSpPr>
          <p:nvPr>
            <p:ph type="sldNum" sz="quarter" idx="12"/>
          </p:nvPr>
        </p:nvSpPr>
        <p:spPr/>
        <p:txBody>
          <a:bodyPr/>
          <a:lstStyle/>
          <a:p>
            <a:fld id="{7C2B3464-E78B-4BE1-86B9-E4547740300B}" type="slidenum">
              <a:rPr lang="en-US" smtClean="0"/>
              <a:t>19</a:t>
            </a:fld>
            <a:endParaRPr lang="en-US"/>
          </a:p>
        </p:txBody>
      </p:sp>
    </p:spTree>
    <p:extLst>
      <p:ext uri="{BB962C8B-B14F-4D97-AF65-F5344CB8AC3E}">
        <p14:creationId xmlns:p14="http://schemas.microsoft.com/office/powerpoint/2010/main" val="961811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F54F7-31F4-4371-A791-06D4DC9A1E69}"/>
              </a:ext>
            </a:extLst>
          </p:cNvPr>
          <p:cNvSpPr>
            <a:spLocks noGrp="1"/>
          </p:cNvSpPr>
          <p:nvPr>
            <p:ph type="title"/>
          </p:nvPr>
        </p:nvSpPr>
        <p:spPr>
          <a:xfrm>
            <a:off x="831851" y="927280"/>
            <a:ext cx="10515600" cy="772731"/>
          </a:xfrm>
        </p:spPr>
        <p:txBody>
          <a:bodyPr>
            <a:normAutofit/>
          </a:bodyPr>
          <a:lstStyle/>
          <a:p>
            <a:pPr algn="ctr"/>
            <a:r>
              <a:rPr lang="en-US" sz="2400" b="1" dirty="0">
                <a:solidFill>
                  <a:srgbClr val="7030A0"/>
                </a:solidFill>
                <a:latin typeface="Arial" panose="020B0604020202020204" pitchFamily="34" charset="0"/>
                <a:cs typeface="Arial" panose="020B0604020202020204" pitchFamily="34" charset="0"/>
              </a:rPr>
              <a:t>CAA 2023 and SECURE 2.0 Act</a:t>
            </a:r>
            <a:br>
              <a:rPr lang="en-US" sz="2400" b="1" dirty="0">
                <a:solidFill>
                  <a:srgbClr val="7030A0"/>
                </a:solidFill>
                <a:latin typeface="Arial" panose="020B0604020202020204" pitchFamily="34" charset="0"/>
                <a:cs typeface="Arial" panose="020B0604020202020204" pitchFamily="34" charset="0"/>
              </a:rPr>
            </a:br>
            <a:endParaRPr lang="en-US" sz="2400" b="1" dirty="0">
              <a:solidFill>
                <a:srgbClr val="7030A0"/>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0CE477D-9AC6-49D2-BCD2-A18F0C2A2FCE}"/>
              </a:ext>
            </a:extLst>
          </p:cNvPr>
          <p:cNvSpPr>
            <a:spLocks noGrp="1"/>
          </p:cNvSpPr>
          <p:nvPr>
            <p:ph type="body" idx="1"/>
          </p:nvPr>
        </p:nvSpPr>
        <p:spPr>
          <a:xfrm>
            <a:off x="831851" y="2060621"/>
            <a:ext cx="10515600" cy="4029036"/>
          </a:xfrm>
        </p:spPr>
        <p:txBody>
          <a:bodyPr>
            <a:normAutofit/>
          </a:bodyPr>
          <a:lstStyle/>
          <a:p>
            <a:pPr marL="285750" indent="-285750">
              <a:buFont typeface="Wingdings" panose="05000000000000000000" pitchFamily="2" charset="2"/>
              <a:buChar char="Ø"/>
            </a:pPr>
            <a:r>
              <a:rPr lang="en-US" sz="1600" dirty="0">
                <a:latin typeface="Arial" panose="020B0604020202020204" pitchFamily="34" charset="0"/>
                <a:cs typeface="Arial" panose="020B0604020202020204" pitchFamily="34" charset="0"/>
              </a:rPr>
              <a:t>CAA 2023 has 35 divisions, of which</a:t>
            </a:r>
          </a:p>
          <a:p>
            <a:pPr marL="285750" indent="-285750">
              <a:buFont typeface="Wingdings" panose="05000000000000000000" pitchFamily="2" charset="2"/>
              <a:buChar char="Ø"/>
            </a:pPr>
            <a:endParaRPr lang="en-US"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600" dirty="0">
                <a:latin typeface="Arial" panose="020B0604020202020204" pitchFamily="34" charset="0"/>
                <a:cs typeface="Arial" panose="020B0604020202020204" pitchFamily="34" charset="0"/>
              </a:rPr>
              <a:t>The SECURE 2.0 Act is Division T in CAA 2023, and</a:t>
            </a:r>
          </a:p>
          <a:p>
            <a:pPr marL="285750" indent="-285750">
              <a:buFont typeface="Wingdings" panose="05000000000000000000" pitchFamily="2" charset="2"/>
              <a:buChar char="Ø"/>
            </a:pPr>
            <a:endParaRPr lang="en-US" sz="1600" dirty="0">
              <a:latin typeface="Arial" panose="020B0604020202020204" pitchFamily="34" charset="0"/>
              <a:cs typeface="Arial" panose="020B0604020202020204" pitchFamily="34" charset="0"/>
            </a:endParaRPr>
          </a:p>
          <a:p>
            <a:pPr marL="628650" lvl="1" indent="-285750">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It is over 360 pages, and </a:t>
            </a:r>
          </a:p>
          <a:p>
            <a:pPr marL="628650" lvl="1" indent="-285750">
              <a:buFont typeface="Wingdings" panose="05000000000000000000" pitchFamily="2" charset="2"/>
              <a:buChar char="Ø"/>
            </a:pPr>
            <a:endParaRPr lang="en-US" sz="1600" dirty="0">
              <a:solidFill>
                <a:schemeClr val="tx1"/>
              </a:solidFill>
              <a:latin typeface="Arial" panose="020B0604020202020204" pitchFamily="34" charset="0"/>
              <a:cs typeface="Arial" panose="020B0604020202020204" pitchFamily="34" charset="0"/>
            </a:endParaRPr>
          </a:p>
          <a:p>
            <a:pPr marL="628650" lvl="1" indent="-285750">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Has over 90 sections</a:t>
            </a:r>
          </a:p>
          <a:p>
            <a:pPr marL="628650" lvl="1" indent="-285750">
              <a:buFont typeface="Wingdings" panose="05000000000000000000" pitchFamily="2" charset="2"/>
              <a:buChar char="Ø"/>
            </a:pPr>
            <a:endParaRPr lang="en-US" sz="1600"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600" dirty="0">
                <a:solidFill>
                  <a:srgbClr val="00B0F0"/>
                </a:solidFill>
                <a:latin typeface="Arial" panose="020B0604020202020204" pitchFamily="34" charset="0"/>
                <a:cs typeface="Arial" panose="020B0604020202020204" pitchFamily="34" charset="0"/>
              </a:rPr>
              <a:t>As an aside, Division R is No TIKTOK apps on government devices</a:t>
            </a:r>
          </a:p>
          <a:p>
            <a:pPr marL="628650" lvl="1" indent="-285750">
              <a:buFont typeface="Wingdings" panose="05000000000000000000" pitchFamily="2" charset="2"/>
              <a:buChar char="Ø"/>
            </a:pPr>
            <a:endParaRPr lang="en-US" sz="1800" dirty="0">
              <a:solidFill>
                <a:schemeClr val="tx1"/>
              </a:solidFill>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D866ECE7-F0E5-B939-73DF-BB8E0ADEF618}"/>
              </a:ext>
            </a:extLst>
          </p:cNvPr>
          <p:cNvSpPr>
            <a:spLocks noGrp="1"/>
          </p:cNvSpPr>
          <p:nvPr>
            <p:ph type="dt" sz="half" idx="10"/>
          </p:nvPr>
        </p:nvSpPr>
        <p:spPr/>
        <p:txBody>
          <a:bodyPr/>
          <a:lstStyle/>
          <a:p>
            <a:r>
              <a:rPr lang="en-US"/>
              <a:t>AAEPC - 11/9/2023</a:t>
            </a:r>
          </a:p>
        </p:txBody>
      </p:sp>
      <p:sp>
        <p:nvSpPr>
          <p:cNvPr id="5" name="Footer Placeholder 4">
            <a:extLst>
              <a:ext uri="{FF2B5EF4-FFF2-40B4-BE49-F238E27FC236}">
                <a16:creationId xmlns:a16="http://schemas.microsoft.com/office/drawing/2014/main" id="{96421218-E46D-2476-7F76-E4A07ED92A28}"/>
              </a:ext>
            </a:extLst>
          </p:cNvPr>
          <p:cNvSpPr>
            <a:spLocks noGrp="1"/>
          </p:cNvSpPr>
          <p:nvPr>
            <p:ph type="ftr" sz="quarter" idx="11"/>
          </p:nvPr>
        </p:nvSpPr>
        <p:spPr/>
        <p:txBody>
          <a:bodyPr/>
          <a:lstStyle/>
          <a:p>
            <a:r>
              <a:rPr lang="en-US"/>
              <a:t>© 2023 A. P. Curatola</a:t>
            </a:r>
          </a:p>
        </p:txBody>
      </p:sp>
      <p:sp>
        <p:nvSpPr>
          <p:cNvPr id="6" name="Slide Number Placeholder 5">
            <a:extLst>
              <a:ext uri="{FF2B5EF4-FFF2-40B4-BE49-F238E27FC236}">
                <a16:creationId xmlns:a16="http://schemas.microsoft.com/office/drawing/2014/main" id="{8659E106-235D-AE94-6091-5D8496339D3A}"/>
              </a:ext>
            </a:extLst>
          </p:cNvPr>
          <p:cNvSpPr>
            <a:spLocks noGrp="1"/>
          </p:cNvSpPr>
          <p:nvPr>
            <p:ph type="sldNum" sz="quarter" idx="12"/>
          </p:nvPr>
        </p:nvSpPr>
        <p:spPr/>
        <p:txBody>
          <a:bodyPr/>
          <a:lstStyle/>
          <a:p>
            <a:fld id="{7C2B3464-E78B-4BE1-86B9-E4547740300B}" type="slidenum">
              <a:rPr lang="en-US" smtClean="0"/>
              <a:t>2</a:t>
            </a:fld>
            <a:endParaRPr lang="en-US"/>
          </a:p>
        </p:txBody>
      </p:sp>
    </p:spTree>
    <p:extLst>
      <p:ext uri="{BB962C8B-B14F-4D97-AF65-F5344CB8AC3E}">
        <p14:creationId xmlns:p14="http://schemas.microsoft.com/office/powerpoint/2010/main" val="4208308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F54F7-31F4-4371-A791-06D4DC9A1E69}"/>
              </a:ext>
            </a:extLst>
          </p:cNvPr>
          <p:cNvSpPr>
            <a:spLocks noGrp="1"/>
          </p:cNvSpPr>
          <p:nvPr>
            <p:ph type="title"/>
          </p:nvPr>
        </p:nvSpPr>
        <p:spPr>
          <a:xfrm>
            <a:off x="831851" y="768343"/>
            <a:ext cx="10515600" cy="1150609"/>
          </a:xfrm>
        </p:spPr>
        <p:txBody>
          <a:bodyPr>
            <a:normAutofit/>
          </a:bodyPr>
          <a:lstStyle/>
          <a:p>
            <a:pPr algn="ctr"/>
            <a:r>
              <a:rPr lang="en-US" sz="2400" b="1" spc="-50" dirty="0">
                <a:solidFill>
                  <a:srgbClr val="7030A0"/>
                </a:solidFill>
                <a:latin typeface="Arial" panose="020B0604020202020204" pitchFamily="34" charset="0"/>
                <a:cs typeface="Arial" panose="020B0604020202020204" pitchFamily="34" charset="0"/>
              </a:rPr>
              <a:t>Act § 327 SECURE 2.0 Act </a:t>
            </a:r>
            <a:br>
              <a:rPr lang="en-US" sz="2400" b="1" spc="-50" dirty="0">
                <a:solidFill>
                  <a:srgbClr val="7030A0"/>
                </a:solidFill>
                <a:latin typeface="Arial" panose="020B0604020202020204" pitchFamily="34" charset="0"/>
                <a:cs typeface="Arial" panose="020B0604020202020204" pitchFamily="34" charset="0"/>
              </a:rPr>
            </a:br>
            <a:endParaRPr lang="en-US" sz="2400" b="1" dirty="0">
              <a:solidFill>
                <a:srgbClr val="7030A0"/>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0CE477D-9AC6-49D2-BCD2-A18F0C2A2FCE}"/>
              </a:ext>
            </a:extLst>
          </p:cNvPr>
          <p:cNvSpPr>
            <a:spLocks noGrp="1"/>
          </p:cNvSpPr>
          <p:nvPr>
            <p:ph type="body" idx="1"/>
          </p:nvPr>
        </p:nvSpPr>
        <p:spPr>
          <a:xfrm>
            <a:off x="831851" y="1918951"/>
            <a:ext cx="10515600" cy="4170705"/>
          </a:xfrm>
        </p:spPr>
        <p:txBody>
          <a:bodyPr>
            <a:noAutofit/>
          </a:bodyPr>
          <a:lstStyle/>
          <a:p>
            <a:pPr marL="285750" marR="0" lvl="0" indent="-285750" algn="l" defTabSz="914400" rtl="0" eaLnBrk="1" fontAlgn="auto" latinLnBrk="0" hangingPunct="1">
              <a:lnSpc>
                <a:spcPct val="90000"/>
              </a:lnSpc>
              <a:spcBef>
                <a:spcPts val="1200"/>
              </a:spcBef>
              <a:spcAft>
                <a:spcPts val="200"/>
              </a:spcAft>
              <a:buSzPct val="100000"/>
              <a:buFont typeface="Wingdings" panose="05000000000000000000" pitchFamily="2" charset="2"/>
              <a:buChar char="Ø"/>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Surviving Spouse Election to be </a:t>
            </a:r>
            <a:r>
              <a:rPr lang="en-US" sz="1600" dirty="0">
                <a:solidFill>
                  <a:srgbClr val="000000"/>
                </a:solidFill>
                <a:latin typeface="Arial" panose="020B0604020202020204" pitchFamily="34" charset="0"/>
                <a:cs typeface="Arial" panose="020B0604020202020204" pitchFamily="34" charset="0"/>
              </a:rPr>
              <a:t>Treated as Employee</a:t>
            </a: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628650" lvl="1" indent="-285750" defTabSz="914400">
              <a:spcBef>
                <a:spcPts val="1200"/>
              </a:spcBef>
              <a:spcAft>
                <a:spcPts val="200"/>
              </a:spcAft>
              <a:buSzPct val="100000"/>
              <a:buFont typeface="Wingdings" panose="05000000000000000000" pitchFamily="2" charset="2"/>
              <a:buChar char="Ø"/>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If they are the sole beneficiary on the employer sponsored retirement plan, and </a:t>
            </a:r>
          </a:p>
          <a:p>
            <a:pPr marL="628650" lvl="1" indent="-285750" defTabSz="914400">
              <a:spcBef>
                <a:spcPts val="1200"/>
              </a:spcBef>
              <a:spcAft>
                <a:spcPts val="200"/>
              </a:spcAft>
              <a:buSzPct val="100000"/>
              <a:buFont typeface="Wingdings" panose="05000000000000000000" pitchFamily="2" charset="2"/>
              <a:buChar char="Ø"/>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Deceased spouse dies before RMDs have begun</a:t>
            </a:r>
          </a:p>
          <a:p>
            <a:pPr marL="628650" lvl="1" indent="-285750" defTabSz="914400">
              <a:spcBef>
                <a:spcPts val="1200"/>
              </a:spcBef>
              <a:spcAft>
                <a:spcPts val="200"/>
              </a:spcAft>
              <a:buSzPct val="100000"/>
              <a:buFont typeface="Wingdings" panose="05000000000000000000" pitchFamily="2" charset="2"/>
              <a:buChar char="Ø"/>
              <a:defRPr/>
            </a:pPr>
            <a:endParaRPr lang="en-US" sz="1600" dirty="0">
              <a:solidFill>
                <a:srgbClr val="FF0000"/>
              </a:solidFill>
              <a:latin typeface="Arial" panose="020B0604020202020204" pitchFamily="34" charset="0"/>
              <a:cs typeface="Arial" panose="020B0604020202020204" pitchFamily="34" charset="0"/>
            </a:endParaRPr>
          </a:p>
          <a:p>
            <a:pPr marL="628650" lvl="1" indent="-285750" defTabSz="914400">
              <a:spcBef>
                <a:spcPts val="1200"/>
              </a:spcBef>
              <a:spcAft>
                <a:spcPts val="200"/>
              </a:spcAft>
              <a:buSzPct val="100000"/>
              <a:buFont typeface="Wingdings" panose="05000000000000000000" pitchFamily="2" charset="2"/>
              <a:buChar char="Ø"/>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If the surviving spouse dies before the distributions begin, the surviving spouse is treated as the employee for applying the</a:t>
            </a:r>
            <a:r>
              <a:rPr lang="en-US" sz="1600" dirty="0">
                <a:solidFill>
                  <a:schemeClr val="tx1"/>
                </a:solidFill>
                <a:latin typeface="Arial" panose="020B0604020202020204" pitchFamily="34" charset="0"/>
                <a:cs typeface="Arial" panose="020B0604020202020204" pitchFamily="34" charset="0"/>
              </a:rPr>
              <a:t> RMD rules </a:t>
            </a:r>
          </a:p>
          <a:p>
            <a:pPr marL="971550" lvl="2" indent="-285750" defTabSz="914400">
              <a:spcBef>
                <a:spcPts val="1200"/>
              </a:spcBef>
              <a:spcAft>
                <a:spcPts val="200"/>
              </a:spcAft>
              <a:buSzPct val="100000"/>
              <a:buFont typeface="Wingdings" panose="05000000000000000000" pitchFamily="2" charset="2"/>
              <a:buChar char="Ø"/>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 The IRS is charged with providing </a:t>
            </a:r>
            <a:r>
              <a:rPr lang="en-US" sz="1600" dirty="0">
                <a:solidFill>
                  <a:schemeClr val="tx1"/>
                </a:solidFill>
                <a:latin typeface="Arial" panose="020B0604020202020204" pitchFamily="34" charset="0"/>
                <a:cs typeface="Arial" panose="020B0604020202020204" pitchFamily="34" charset="0"/>
              </a:rPr>
              <a:t>guidance in this area</a:t>
            </a:r>
            <a:endPar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90000"/>
              </a:lnSpc>
              <a:spcBef>
                <a:spcPts val="1200"/>
              </a:spcBef>
              <a:spcAft>
                <a:spcPts val="200"/>
              </a:spcAft>
              <a:buSzPct val="100000"/>
              <a:buFont typeface="Wingdings" panose="05000000000000000000" pitchFamily="2" charset="2"/>
              <a:buChar char="Ø"/>
              <a:tabLst/>
              <a:defRPr/>
            </a:pPr>
            <a:r>
              <a:rPr lang="en-US" sz="1600" dirty="0">
                <a:solidFill>
                  <a:schemeClr val="tx1"/>
                </a:solidFill>
                <a:latin typeface="Arial" panose="020B0604020202020204" pitchFamily="34" charset="0"/>
                <a:cs typeface="Arial" panose="020B0604020202020204" pitchFamily="34" charset="0"/>
              </a:rPr>
              <a:t>This provision is effective for calendar years beginning after December 31, 2023 </a:t>
            </a:r>
          </a:p>
          <a:p>
            <a:pPr marL="628650" lvl="1" indent="-285750" defTabSz="914400">
              <a:spcBef>
                <a:spcPts val="1200"/>
              </a:spcBef>
              <a:spcAft>
                <a:spcPts val="200"/>
              </a:spcAft>
              <a:buSzPct val="100000"/>
              <a:buFont typeface="Wingdings" panose="05000000000000000000" pitchFamily="2" charset="2"/>
              <a:buChar char="Ø"/>
              <a:defRPr/>
            </a:pPr>
            <a:r>
              <a:rPr lang="en-US" sz="1600" dirty="0">
                <a:solidFill>
                  <a:srgbClr val="0070C0"/>
                </a:solidFill>
                <a:latin typeface="Arial" panose="020B0604020202020204" pitchFamily="34" charset="0"/>
                <a:cs typeface="Arial" panose="020B0604020202020204" pitchFamily="34" charset="0"/>
              </a:rPr>
              <a:t>Note: This election is applicable only if the surviving spouse is the sole beneficiary (not sole designated beneficiary unless Treasury provides a different view)</a:t>
            </a:r>
          </a:p>
        </p:txBody>
      </p:sp>
      <p:sp>
        <p:nvSpPr>
          <p:cNvPr id="4" name="Date Placeholder 3">
            <a:extLst>
              <a:ext uri="{FF2B5EF4-FFF2-40B4-BE49-F238E27FC236}">
                <a16:creationId xmlns:a16="http://schemas.microsoft.com/office/drawing/2014/main" id="{A97E2F71-2D01-BF30-6614-EBFE46E73C4A}"/>
              </a:ext>
            </a:extLst>
          </p:cNvPr>
          <p:cNvSpPr>
            <a:spLocks noGrp="1"/>
          </p:cNvSpPr>
          <p:nvPr>
            <p:ph type="dt" sz="half" idx="10"/>
          </p:nvPr>
        </p:nvSpPr>
        <p:spPr/>
        <p:txBody>
          <a:bodyPr/>
          <a:lstStyle/>
          <a:p>
            <a:r>
              <a:rPr lang="en-US"/>
              <a:t>AAEPC - 11/9/2023</a:t>
            </a:r>
          </a:p>
        </p:txBody>
      </p:sp>
      <p:sp>
        <p:nvSpPr>
          <p:cNvPr id="5" name="Footer Placeholder 4">
            <a:extLst>
              <a:ext uri="{FF2B5EF4-FFF2-40B4-BE49-F238E27FC236}">
                <a16:creationId xmlns:a16="http://schemas.microsoft.com/office/drawing/2014/main" id="{61162D73-4D0A-D632-58CB-15C06A7DEAA4}"/>
              </a:ext>
            </a:extLst>
          </p:cNvPr>
          <p:cNvSpPr>
            <a:spLocks noGrp="1"/>
          </p:cNvSpPr>
          <p:nvPr>
            <p:ph type="ftr" sz="quarter" idx="11"/>
          </p:nvPr>
        </p:nvSpPr>
        <p:spPr/>
        <p:txBody>
          <a:bodyPr/>
          <a:lstStyle/>
          <a:p>
            <a:r>
              <a:rPr lang="en-US"/>
              <a:t>© 2023 A. P. Curatola</a:t>
            </a:r>
          </a:p>
        </p:txBody>
      </p:sp>
      <p:sp>
        <p:nvSpPr>
          <p:cNvPr id="6" name="Slide Number Placeholder 5">
            <a:extLst>
              <a:ext uri="{FF2B5EF4-FFF2-40B4-BE49-F238E27FC236}">
                <a16:creationId xmlns:a16="http://schemas.microsoft.com/office/drawing/2014/main" id="{0B8DA9EE-0CE9-4E6C-33CE-42368351066C}"/>
              </a:ext>
            </a:extLst>
          </p:cNvPr>
          <p:cNvSpPr>
            <a:spLocks noGrp="1"/>
          </p:cNvSpPr>
          <p:nvPr>
            <p:ph type="sldNum" sz="quarter" idx="12"/>
          </p:nvPr>
        </p:nvSpPr>
        <p:spPr/>
        <p:txBody>
          <a:bodyPr/>
          <a:lstStyle/>
          <a:p>
            <a:fld id="{7C2B3464-E78B-4BE1-86B9-E4547740300B}" type="slidenum">
              <a:rPr lang="en-US" smtClean="0"/>
              <a:t>20</a:t>
            </a:fld>
            <a:endParaRPr lang="en-US"/>
          </a:p>
        </p:txBody>
      </p:sp>
    </p:spTree>
    <p:extLst>
      <p:ext uri="{BB962C8B-B14F-4D97-AF65-F5344CB8AC3E}">
        <p14:creationId xmlns:p14="http://schemas.microsoft.com/office/powerpoint/2010/main" val="2093531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F54F7-31F4-4371-A791-06D4DC9A1E69}"/>
              </a:ext>
            </a:extLst>
          </p:cNvPr>
          <p:cNvSpPr>
            <a:spLocks noGrp="1"/>
          </p:cNvSpPr>
          <p:nvPr>
            <p:ph type="title"/>
          </p:nvPr>
        </p:nvSpPr>
        <p:spPr>
          <a:xfrm>
            <a:off x="831851" y="768343"/>
            <a:ext cx="10515600" cy="1150609"/>
          </a:xfrm>
        </p:spPr>
        <p:txBody>
          <a:bodyPr>
            <a:normAutofit/>
          </a:bodyPr>
          <a:lstStyle/>
          <a:p>
            <a:pPr algn="ctr"/>
            <a:r>
              <a:rPr kumimoji="0" lang="en-US" sz="2400" b="1" i="0" u="none" strike="noStrike" kern="1200" cap="none" spc="-50" normalizeH="0" baseline="0" noProof="0" dirty="0">
                <a:ln>
                  <a:noFill/>
                </a:ln>
                <a:solidFill>
                  <a:srgbClr val="7030A0"/>
                </a:solidFill>
                <a:effectLst/>
                <a:uLnTx/>
                <a:uFillTx/>
                <a:latin typeface="Arial" panose="020B0604020202020204" pitchFamily="34" charset="0"/>
                <a:ea typeface="+mj-ea"/>
                <a:cs typeface="Arial" panose="020B0604020202020204" pitchFamily="34" charset="0"/>
              </a:rPr>
              <a:t>Expiring 2022 Individual Tax Provisions Status</a:t>
            </a:r>
            <a:br>
              <a:rPr kumimoji="0" lang="en-US" sz="2400" b="1" i="0" u="none" strike="noStrike" kern="1200" cap="none" spc="-50" normalizeH="0" baseline="0" noProof="0" dirty="0">
                <a:ln>
                  <a:noFill/>
                </a:ln>
                <a:solidFill>
                  <a:srgbClr val="7030A0"/>
                </a:solidFill>
                <a:effectLst/>
                <a:uLnTx/>
                <a:uFillTx/>
                <a:latin typeface="Arial" panose="020B0604020202020204" pitchFamily="34" charset="0"/>
                <a:ea typeface="+mj-ea"/>
                <a:cs typeface="Arial" panose="020B0604020202020204" pitchFamily="34" charset="0"/>
              </a:rPr>
            </a:br>
            <a:endParaRPr lang="en-US" sz="2400" b="1" dirty="0">
              <a:solidFill>
                <a:srgbClr val="7030A0"/>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0CE477D-9AC6-49D2-BCD2-A18F0C2A2FCE}"/>
              </a:ext>
            </a:extLst>
          </p:cNvPr>
          <p:cNvSpPr>
            <a:spLocks noGrp="1"/>
          </p:cNvSpPr>
          <p:nvPr>
            <p:ph type="body" idx="1"/>
          </p:nvPr>
        </p:nvSpPr>
        <p:spPr>
          <a:xfrm>
            <a:off x="831851" y="2060621"/>
            <a:ext cx="10515600" cy="4029036"/>
          </a:xfrm>
        </p:spPr>
        <p:txBody>
          <a:bodyPr>
            <a:normAutofit/>
          </a:bodyPr>
          <a:lstStyle/>
          <a:p>
            <a:pPr marL="285750" lvl="0" indent="-285750" defTabSz="914400">
              <a:spcBef>
                <a:spcPts val="1200"/>
              </a:spcBef>
              <a:spcAft>
                <a:spcPts val="200"/>
              </a:spcAft>
              <a:buClr>
                <a:srgbClr val="E48312"/>
              </a:buClr>
              <a:buSzPct val="100000"/>
              <a:buFont typeface="Wingdings" panose="05000000000000000000" pitchFamily="2" charset="2"/>
              <a:buChar char="Ø"/>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Without new legislation, the following individual tax rules changes apply for 2022 tax filings:</a:t>
            </a:r>
          </a:p>
          <a:p>
            <a:pPr marL="628650" lvl="1" indent="-285750" defTabSz="914400">
              <a:spcBef>
                <a:spcPts val="1200"/>
              </a:spcBef>
              <a:spcAft>
                <a:spcPts val="200"/>
              </a:spcAft>
              <a:buClr>
                <a:srgbClr val="E48312"/>
              </a:buClr>
              <a:buSzPct val="100000"/>
              <a:buFont typeface="Wingdings" panose="05000000000000000000" pitchFamily="2" charset="2"/>
              <a:buChar char="Ø"/>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Child tax credit is $2,000 ($3,600 in 2021) &amp; up to $1,400 is refundable</a:t>
            </a:r>
          </a:p>
          <a:p>
            <a:pPr marL="628650" lvl="1" indent="-285750" defTabSz="914400">
              <a:spcBef>
                <a:spcPts val="1200"/>
              </a:spcBef>
              <a:spcAft>
                <a:spcPts val="200"/>
              </a:spcAft>
              <a:buClr>
                <a:srgbClr val="E48312"/>
              </a:buClr>
              <a:buSzPct val="100000"/>
              <a:buFont typeface="Wingdings" panose="05000000000000000000" pitchFamily="2" charset="2"/>
              <a:buChar char="Ø"/>
              <a:defRPr/>
            </a:pPr>
            <a:r>
              <a:rPr lang="en-US" sz="1600" dirty="0">
                <a:solidFill>
                  <a:srgbClr val="000000"/>
                </a:solidFill>
                <a:latin typeface="Arial" panose="020B0604020202020204" pitchFamily="34" charset="0"/>
                <a:cs typeface="Arial" panose="020B0604020202020204" pitchFamily="34" charset="0"/>
              </a:rPr>
              <a:t>Child and dependent care credit returns to $2,100 ($8,000 in 2021)</a:t>
            </a:r>
          </a:p>
          <a:p>
            <a:pPr marL="628650" lvl="1" indent="-285750" defTabSz="914400">
              <a:spcBef>
                <a:spcPts val="1200"/>
              </a:spcBef>
              <a:spcAft>
                <a:spcPts val="200"/>
              </a:spcAft>
              <a:buClr>
                <a:srgbClr val="E48312"/>
              </a:buClr>
              <a:buSzPct val="100000"/>
              <a:buFont typeface="Wingdings" panose="05000000000000000000" pitchFamily="2" charset="2"/>
              <a:buChar char="Ø"/>
              <a:defRPr/>
            </a:pPr>
            <a:r>
              <a:rPr lang="en-US" sz="1600" dirty="0">
                <a:solidFill>
                  <a:srgbClr val="000000"/>
                </a:solidFill>
                <a:latin typeface="Arial" panose="020B0604020202020204" pitchFamily="34" charset="0"/>
                <a:cs typeface="Arial" panose="020B0604020202020204" pitchFamily="34" charset="0"/>
              </a:rPr>
              <a:t>Increased exclusion for employer-provided dependent care assistance</a:t>
            </a:r>
          </a:p>
          <a:p>
            <a:pPr marL="628650" lvl="1" indent="-285750" defTabSz="914400">
              <a:spcBef>
                <a:spcPts val="1200"/>
              </a:spcBef>
              <a:spcAft>
                <a:spcPts val="200"/>
              </a:spcAft>
              <a:buClr>
                <a:srgbClr val="E48312"/>
              </a:buClr>
              <a:buSzPct val="100000"/>
              <a:buFont typeface="Wingdings" panose="05000000000000000000" pitchFamily="2" charset="2"/>
              <a:buChar char="Ø"/>
              <a:defRPr/>
            </a:pPr>
            <a:r>
              <a:rPr lang="en-US" sz="1600" dirty="0">
                <a:solidFill>
                  <a:srgbClr val="000000"/>
                </a:solidFill>
                <a:latin typeface="Arial" panose="020B0604020202020204" pitchFamily="34" charset="0"/>
                <a:cs typeface="Arial" panose="020B0604020202020204" pitchFamily="34" charset="0"/>
              </a:rPr>
              <a:t>Earned income credit is $500 ($1,500 in 2021) for individuals without a qualifying child</a:t>
            </a:r>
          </a:p>
          <a:p>
            <a:pPr marL="628650" lvl="1" indent="-285750" defTabSz="914400">
              <a:spcBef>
                <a:spcPts val="1200"/>
              </a:spcBef>
              <a:spcAft>
                <a:spcPts val="200"/>
              </a:spcAft>
              <a:buClr>
                <a:srgbClr val="E48312"/>
              </a:buClr>
              <a:buSzPct val="100000"/>
              <a:buFont typeface="Wingdings" panose="05000000000000000000" pitchFamily="2" charset="2"/>
              <a:buChar char="Ø"/>
              <a:defRPr/>
            </a:pPr>
            <a:r>
              <a:rPr lang="en-US" sz="1600" dirty="0">
                <a:solidFill>
                  <a:srgbClr val="000000"/>
                </a:solidFill>
                <a:latin typeface="Arial" panose="020B0604020202020204" pitchFamily="34" charset="0"/>
                <a:cs typeface="Arial" panose="020B0604020202020204" pitchFamily="34" charset="0"/>
              </a:rPr>
              <a:t>Mortgage insurance premiums is not deductible as mortgage interest after 2021</a:t>
            </a:r>
          </a:p>
          <a:p>
            <a:pPr marL="628650" lvl="1" indent="-285750" defTabSz="914400">
              <a:spcBef>
                <a:spcPts val="1200"/>
              </a:spcBef>
              <a:spcAft>
                <a:spcPts val="200"/>
              </a:spcAft>
              <a:buClr>
                <a:srgbClr val="E48312"/>
              </a:buClr>
              <a:buSzPct val="100000"/>
              <a:buFont typeface="Wingdings" panose="05000000000000000000" pitchFamily="2" charset="2"/>
              <a:buChar char="Ø"/>
              <a:defRPr/>
            </a:pPr>
            <a:r>
              <a:rPr lang="en-US" sz="1600" dirty="0">
                <a:solidFill>
                  <a:srgbClr val="000000"/>
                </a:solidFill>
                <a:latin typeface="Arial" panose="020B0604020202020204" pitchFamily="34" charset="0"/>
                <a:cs typeface="Arial" panose="020B0604020202020204" pitchFamily="34" charset="0"/>
              </a:rPr>
              <a:t>No $300 (or $600) above-the-line charitable contributions for non-itemizers</a:t>
            </a:r>
          </a:p>
          <a:p>
            <a:pPr marL="628650" lvl="1" indent="-285750" defTabSz="914400">
              <a:spcBef>
                <a:spcPts val="1200"/>
              </a:spcBef>
              <a:spcAft>
                <a:spcPts val="200"/>
              </a:spcAft>
              <a:buClr>
                <a:srgbClr val="E48312"/>
              </a:buClr>
              <a:buSzPct val="100000"/>
              <a:buFont typeface="Wingdings" panose="05000000000000000000" pitchFamily="2" charset="2"/>
              <a:buChar char="Ø"/>
              <a:defRPr/>
            </a:pPr>
            <a:r>
              <a:rPr lang="en-US" sz="1600" dirty="0">
                <a:solidFill>
                  <a:srgbClr val="000000"/>
                </a:solidFill>
                <a:latin typeface="Arial" panose="020B0604020202020204" pitchFamily="34" charset="0"/>
                <a:cs typeface="Arial" panose="020B0604020202020204" pitchFamily="34" charset="0"/>
              </a:rPr>
              <a:t>Percentage limits for charitable contributions of cash returns to 60% of AGI (100% in 2021)</a:t>
            </a:r>
          </a:p>
          <a:p>
            <a:pPr marL="971550" lvl="2" indent="-285750" defTabSz="914400">
              <a:spcBef>
                <a:spcPts val="1200"/>
              </a:spcBef>
              <a:spcAft>
                <a:spcPts val="200"/>
              </a:spcAft>
              <a:buClr>
                <a:srgbClr val="E48312"/>
              </a:buClr>
              <a:buSzPct val="100000"/>
              <a:buFont typeface="Wingdings" panose="05000000000000000000" pitchFamily="2" charset="2"/>
              <a:buChar char="Ø"/>
              <a:defRPr/>
            </a:pPr>
            <a:r>
              <a:rPr lang="en-US" sz="1600" b="1" dirty="0">
                <a:solidFill>
                  <a:srgbClr val="7030A0"/>
                </a:solidFill>
                <a:latin typeface="Arial" panose="020B0604020202020204" pitchFamily="34" charset="0"/>
                <a:cs typeface="Arial" panose="020B0604020202020204" pitchFamily="34" charset="0"/>
              </a:rPr>
              <a:t>Note: Extender provisions were not included in CAA 2023 or SECURE 2.0 Acts</a:t>
            </a:r>
            <a:endParaRPr lang="en-US" sz="1600" dirty="0">
              <a:solidFill>
                <a:srgbClr val="FF0000"/>
              </a:solidFill>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55CBF93B-369C-A372-27F0-CF1E0DAE14BF}"/>
              </a:ext>
            </a:extLst>
          </p:cNvPr>
          <p:cNvSpPr>
            <a:spLocks noGrp="1"/>
          </p:cNvSpPr>
          <p:nvPr>
            <p:ph type="dt" sz="half" idx="10"/>
          </p:nvPr>
        </p:nvSpPr>
        <p:spPr/>
        <p:txBody>
          <a:bodyPr/>
          <a:lstStyle/>
          <a:p>
            <a:r>
              <a:rPr lang="en-US"/>
              <a:t>AAEPC - 11/9/2023</a:t>
            </a:r>
          </a:p>
        </p:txBody>
      </p:sp>
      <p:sp>
        <p:nvSpPr>
          <p:cNvPr id="5" name="Footer Placeholder 4">
            <a:extLst>
              <a:ext uri="{FF2B5EF4-FFF2-40B4-BE49-F238E27FC236}">
                <a16:creationId xmlns:a16="http://schemas.microsoft.com/office/drawing/2014/main" id="{8E90C31F-26B4-861A-4B1F-2232165EEE5F}"/>
              </a:ext>
            </a:extLst>
          </p:cNvPr>
          <p:cNvSpPr>
            <a:spLocks noGrp="1"/>
          </p:cNvSpPr>
          <p:nvPr>
            <p:ph type="ftr" sz="quarter" idx="11"/>
          </p:nvPr>
        </p:nvSpPr>
        <p:spPr/>
        <p:txBody>
          <a:bodyPr/>
          <a:lstStyle/>
          <a:p>
            <a:r>
              <a:rPr lang="en-US"/>
              <a:t>© 2023 A. P. Curatola</a:t>
            </a:r>
          </a:p>
        </p:txBody>
      </p:sp>
      <p:sp>
        <p:nvSpPr>
          <p:cNvPr id="6" name="Slide Number Placeholder 5">
            <a:extLst>
              <a:ext uri="{FF2B5EF4-FFF2-40B4-BE49-F238E27FC236}">
                <a16:creationId xmlns:a16="http://schemas.microsoft.com/office/drawing/2014/main" id="{A52301E4-230A-F401-705B-6A0944DA5167}"/>
              </a:ext>
            </a:extLst>
          </p:cNvPr>
          <p:cNvSpPr>
            <a:spLocks noGrp="1"/>
          </p:cNvSpPr>
          <p:nvPr>
            <p:ph type="sldNum" sz="quarter" idx="12"/>
          </p:nvPr>
        </p:nvSpPr>
        <p:spPr/>
        <p:txBody>
          <a:bodyPr/>
          <a:lstStyle/>
          <a:p>
            <a:fld id="{7C2B3464-E78B-4BE1-86B9-E4547740300B}" type="slidenum">
              <a:rPr lang="en-US" smtClean="0"/>
              <a:t>21</a:t>
            </a:fld>
            <a:endParaRPr lang="en-US"/>
          </a:p>
        </p:txBody>
      </p:sp>
    </p:spTree>
    <p:extLst>
      <p:ext uri="{BB962C8B-B14F-4D97-AF65-F5344CB8AC3E}">
        <p14:creationId xmlns:p14="http://schemas.microsoft.com/office/powerpoint/2010/main" val="311282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F54F7-31F4-4371-A791-06D4DC9A1E69}"/>
              </a:ext>
            </a:extLst>
          </p:cNvPr>
          <p:cNvSpPr>
            <a:spLocks noGrp="1"/>
          </p:cNvSpPr>
          <p:nvPr>
            <p:ph type="title"/>
          </p:nvPr>
        </p:nvSpPr>
        <p:spPr>
          <a:xfrm>
            <a:off x="831851" y="768343"/>
            <a:ext cx="10515600" cy="1150609"/>
          </a:xfrm>
        </p:spPr>
        <p:txBody>
          <a:bodyPr>
            <a:normAutofit/>
          </a:bodyPr>
          <a:lstStyle/>
          <a:p>
            <a:pPr algn="ctr"/>
            <a:r>
              <a:rPr lang="en-US" sz="2400" b="1" spc="-50" dirty="0">
                <a:solidFill>
                  <a:srgbClr val="7030A0"/>
                </a:solidFill>
                <a:latin typeface="Arial" panose="020B0604020202020204" pitchFamily="34" charset="0"/>
                <a:cs typeface="Arial" panose="020B0604020202020204" pitchFamily="34" charset="0"/>
              </a:rPr>
              <a:t>Act § 108 SECURE 2.0 Act </a:t>
            </a:r>
            <a:br>
              <a:rPr lang="en-US" sz="2400" b="1" spc="-50" dirty="0">
                <a:solidFill>
                  <a:srgbClr val="7030A0"/>
                </a:solidFill>
                <a:latin typeface="Arial" panose="020B0604020202020204" pitchFamily="34" charset="0"/>
                <a:cs typeface="Arial" panose="020B0604020202020204" pitchFamily="34" charset="0"/>
              </a:rPr>
            </a:br>
            <a:r>
              <a:rPr lang="en-US" sz="2400" b="1" spc="-50" dirty="0">
                <a:solidFill>
                  <a:srgbClr val="7030A0"/>
                </a:solidFill>
                <a:latin typeface="Arial" panose="020B0604020202020204" pitchFamily="34" charset="0"/>
                <a:cs typeface="Arial" panose="020B0604020202020204" pitchFamily="34" charset="0"/>
              </a:rPr>
              <a:t>Qualified Plans and IRAs Contributions</a:t>
            </a:r>
            <a:br>
              <a:rPr lang="en-US" sz="2400" b="1" spc="-50" dirty="0">
                <a:solidFill>
                  <a:srgbClr val="7030A0"/>
                </a:solidFill>
                <a:latin typeface="Arial" panose="020B0604020202020204" pitchFamily="34" charset="0"/>
                <a:cs typeface="Arial" panose="020B0604020202020204" pitchFamily="34" charset="0"/>
              </a:rPr>
            </a:br>
            <a:endParaRPr lang="en-US" sz="2400" b="1" dirty="0">
              <a:solidFill>
                <a:srgbClr val="7030A0"/>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0CE477D-9AC6-49D2-BCD2-A18F0C2A2FCE}"/>
              </a:ext>
            </a:extLst>
          </p:cNvPr>
          <p:cNvSpPr>
            <a:spLocks noGrp="1"/>
          </p:cNvSpPr>
          <p:nvPr>
            <p:ph type="body" idx="1"/>
          </p:nvPr>
        </p:nvSpPr>
        <p:spPr>
          <a:xfrm>
            <a:off x="831851" y="1918951"/>
            <a:ext cx="10515600" cy="4170705"/>
          </a:xfrm>
        </p:spPr>
        <p:txBody>
          <a:bodyPr>
            <a:noAutofit/>
          </a:bodyPr>
          <a:lstStyle/>
          <a:p>
            <a:pPr marL="285750" marR="0" lvl="0" indent="-285750" algn="l" defTabSz="914400" rtl="0" eaLnBrk="1" fontAlgn="auto" latinLnBrk="0" hangingPunct="1">
              <a:lnSpc>
                <a:spcPct val="90000"/>
              </a:lnSpc>
              <a:spcBef>
                <a:spcPts val="1200"/>
              </a:spcBef>
              <a:spcAft>
                <a:spcPts val="200"/>
              </a:spcAft>
              <a:buSzPct val="100000"/>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Traditional IRAs:</a:t>
            </a:r>
          </a:p>
          <a:p>
            <a:pPr marL="486918" marR="0" lvl="1" indent="-285750" algn="l" defTabSz="914400" rtl="0" eaLnBrk="1" fontAlgn="auto" latinLnBrk="0" hangingPunct="1">
              <a:lnSpc>
                <a:spcPct val="90000"/>
              </a:lnSpc>
              <a:spcBef>
                <a:spcPts val="200"/>
              </a:spcBef>
              <a:spcAft>
                <a:spcPts val="400"/>
              </a:spcAft>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$6,000 ($7,000 age 50 &amp; older) in 2019 </a:t>
            </a:r>
            <a:r>
              <a:rPr kumimoji="0" lang="en-US" sz="160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through 2022, </a:t>
            </a:r>
            <a:r>
              <a:rPr kumimoji="0" lang="en-US" sz="16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$6,500 for 2023 and $7,000 for 2024</a:t>
            </a:r>
          </a:p>
          <a:p>
            <a:pPr marL="486918" marR="0" lvl="1" indent="-285750" algn="l" defTabSz="914400" rtl="0" eaLnBrk="1" fontAlgn="auto" latinLnBrk="0" hangingPunct="1">
              <a:lnSpc>
                <a:spcPct val="90000"/>
              </a:lnSpc>
              <a:spcBef>
                <a:spcPts val="200"/>
              </a:spcBef>
              <a:spcAft>
                <a:spcPts val="400"/>
              </a:spcAft>
              <a:buSzTx/>
              <a:buFont typeface="Wingdings" panose="05000000000000000000" pitchFamily="2" charset="2"/>
              <a:buChar char="Ø"/>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 age restriction beginning with 2020</a:t>
            </a:r>
          </a:p>
          <a:p>
            <a:pPr marL="486918" marR="0" lvl="1" indent="-285750" algn="l" defTabSz="914400" rtl="0" eaLnBrk="1" fontAlgn="auto" latinLnBrk="0" hangingPunct="1">
              <a:lnSpc>
                <a:spcPct val="90000"/>
              </a:lnSpc>
              <a:spcBef>
                <a:spcPts val="200"/>
              </a:spcBef>
              <a:spcAft>
                <a:spcPts val="400"/>
              </a:spcAft>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Deduction is phased out based on MAGI if participant (or spouse) is in employer’s plan</a:t>
            </a:r>
          </a:p>
          <a:p>
            <a:pPr marL="1515618" lvl="4" indent="-285750" defTabSz="914400">
              <a:spcBef>
                <a:spcPts val="200"/>
              </a:spcBef>
              <a:spcAft>
                <a:spcPts val="400"/>
              </a:spcAft>
              <a:buFont typeface="Wingdings" panose="05000000000000000000" pitchFamily="2" charset="2"/>
              <a:buChar char="Ø"/>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90000"/>
              </a:lnSpc>
              <a:spcBef>
                <a:spcPts val="1200"/>
              </a:spcBef>
              <a:spcAft>
                <a:spcPts val="200"/>
              </a:spcAft>
              <a:buSzPct val="100000"/>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Roth IRAs:</a:t>
            </a:r>
          </a:p>
          <a:p>
            <a:pPr marL="486918" lvl="1" indent="-285750" defTabSz="914400">
              <a:spcBef>
                <a:spcPts val="200"/>
              </a:spcBef>
              <a:spcAft>
                <a:spcPts val="400"/>
              </a:spcAft>
              <a:buFont typeface="Wingdings" panose="05000000000000000000" pitchFamily="2" charset="2"/>
              <a:buChar char="Ø"/>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$6,000 ($7,000 age 50 &amp; older) in 2019 </a:t>
            </a:r>
            <a:r>
              <a:rPr kumimoji="0" lang="en-US" sz="160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through </a:t>
            </a:r>
            <a:r>
              <a:rPr lang="en-US" sz="1600" dirty="0">
                <a:solidFill>
                  <a:schemeClr val="tx1"/>
                </a:solidFill>
                <a:latin typeface="Arial" panose="020B0604020202020204" pitchFamily="34" charset="0"/>
                <a:cs typeface="Arial" panose="020B0604020202020204" pitchFamily="34" charset="0"/>
              </a:rPr>
              <a:t>2022 </a:t>
            </a:r>
            <a:r>
              <a:rPr lang="en-US" sz="1600" b="1" dirty="0">
                <a:solidFill>
                  <a:srgbClr val="00B050"/>
                </a:solidFill>
                <a:latin typeface="Arial" panose="020B0604020202020204" pitchFamily="34" charset="0"/>
                <a:cs typeface="Arial" panose="020B0604020202020204" pitchFamily="34" charset="0"/>
              </a:rPr>
              <a:t>and $6,500 ($7,500) for 2023</a:t>
            </a:r>
            <a:endParaRPr kumimoji="0" lang="en-US" sz="16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a:p>
            <a:pPr marL="486918" lvl="1" indent="-285750" defTabSz="914400">
              <a:spcBef>
                <a:spcPts val="200"/>
              </a:spcBef>
              <a:spcAft>
                <a:spcPts val="400"/>
              </a:spcAft>
              <a:buFont typeface="Wingdings" panose="05000000000000000000" pitchFamily="2" charset="2"/>
              <a:buChar char="Ø"/>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Deduction is phased out based on MAGI </a:t>
            </a:r>
          </a:p>
          <a:p>
            <a:pPr marL="486918" lvl="1" indent="-285750" defTabSz="914400">
              <a:spcBef>
                <a:spcPts val="200"/>
              </a:spcBef>
              <a:spcAft>
                <a:spcPts val="400"/>
              </a:spcAft>
              <a:buFont typeface="Wingdings" panose="05000000000000000000" pitchFamily="2" charset="2"/>
              <a:buChar char="Ø"/>
              <a:defRPr/>
            </a:pPr>
            <a:endParaRPr lang="en-US" sz="1600" dirty="0">
              <a:solidFill>
                <a:srgbClr val="000000"/>
              </a:solidFill>
              <a:latin typeface="Arial" panose="020B0604020202020204" pitchFamily="34" charset="0"/>
              <a:cs typeface="Arial" panose="020B0604020202020204" pitchFamily="34" charset="0"/>
            </a:endParaRPr>
          </a:p>
          <a:p>
            <a:pPr marL="144018" indent="-285750" defTabSz="914400">
              <a:spcBef>
                <a:spcPts val="200"/>
              </a:spcBef>
              <a:spcAft>
                <a:spcPts val="400"/>
              </a:spcAft>
              <a:buFont typeface="Wingdings" panose="05000000000000000000" pitchFamily="2" charset="2"/>
              <a:buChar char="Ø"/>
              <a:defRPr/>
            </a:pPr>
            <a:r>
              <a:rPr lang="en-US" sz="1600" dirty="0">
                <a:solidFill>
                  <a:srgbClr val="000000"/>
                </a:solidFill>
                <a:latin typeface="Arial" panose="020B0604020202020204" pitchFamily="34" charset="0"/>
                <a:cs typeface="Arial" panose="020B0604020202020204" pitchFamily="34" charset="0"/>
              </a:rPr>
              <a:t>Catch up contribution for IRAs is </a:t>
            </a:r>
            <a:r>
              <a:rPr lang="en-US" sz="1600" b="1" dirty="0">
                <a:solidFill>
                  <a:srgbClr val="7030A0"/>
                </a:solidFill>
                <a:latin typeface="Arial" panose="020B0604020202020204" pitchFamily="34" charset="0"/>
                <a:cs typeface="Arial" panose="020B0604020202020204" pitchFamily="34" charset="0"/>
              </a:rPr>
              <a:t>$1,000 in 2022 and 2023 (not indexed under pre-SECURE 2.0 Act)</a:t>
            </a:r>
          </a:p>
          <a:p>
            <a:pPr marL="201168" indent="-342900" defTabSz="914400">
              <a:spcBef>
                <a:spcPts val="200"/>
              </a:spcBef>
              <a:spcAft>
                <a:spcPts val="400"/>
              </a:spcAft>
              <a:buFont typeface="Wingdings" panose="05000000000000000000" pitchFamily="2" charset="2"/>
              <a:buChar char="Ø"/>
              <a:defRPr/>
            </a:pPr>
            <a:endParaRPr lang="en-US" sz="1900" dirty="0">
              <a:solidFill>
                <a:srgbClr val="000000"/>
              </a:solidFill>
              <a:latin typeface="Arial" panose="020B0604020202020204" pitchFamily="34" charset="0"/>
              <a:cs typeface="Arial" panose="020B0604020202020204" pitchFamily="34" charset="0"/>
            </a:endParaRPr>
          </a:p>
          <a:p>
            <a:pPr marL="144018" indent="-285750" defTabSz="914400">
              <a:spcBef>
                <a:spcPts val="200"/>
              </a:spcBef>
              <a:spcAft>
                <a:spcPts val="400"/>
              </a:spcAft>
              <a:buFont typeface="Wingdings" panose="05000000000000000000" pitchFamily="2" charset="2"/>
              <a:buChar char="Ø"/>
              <a:defRPr/>
            </a:pPr>
            <a:r>
              <a:rPr lang="en-US" sz="1600" dirty="0">
                <a:solidFill>
                  <a:srgbClr val="000000"/>
                </a:solidFill>
                <a:latin typeface="Arial" panose="020B0604020202020204" pitchFamily="34" charset="0"/>
                <a:cs typeface="Arial" panose="020B0604020202020204" pitchFamily="34" charset="0"/>
              </a:rPr>
              <a:t>Catch up contribution for IRAs is </a:t>
            </a:r>
            <a:r>
              <a:rPr lang="en-US" sz="1600" b="1" dirty="0">
                <a:solidFill>
                  <a:srgbClr val="7030A0"/>
                </a:solidFill>
                <a:latin typeface="Arial" panose="020B0604020202020204" pitchFamily="34" charset="0"/>
                <a:cs typeface="Arial" panose="020B0604020202020204" pitchFamily="34" charset="0"/>
              </a:rPr>
              <a:t>$1,000 for 2024 (this amount is indexed for inflation under SECURE 2.0 Act) beginning in 2024.</a:t>
            </a:r>
          </a:p>
          <a:p>
            <a:pPr marL="41148" indent="-182880" defTabSz="914400">
              <a:spcBef>
                <a:spcPts val="200"/>
              </a:spcBef>
              <a:spcAft>
                <a:spcPts val="400"/>
              </a:spcAft>
              <a:buClr>
                <a:srgbClr val="E48312"/>
              </a:buClr>
              <a:buFont typeface="Arial" panose="020B0604020202020204" pitchFamily="34" charset="0"/>
              <a:buChar char="•"/>
              <a:defRPr/>
            </a:pPr>
            <a:endParaRPr lang="en-US" sz="1900" dirty="0">
              <a:solidFill>
                <a:srgbClr val="000000"/>
              </a:solidFill>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9792D6E4-7F31-A885-8032-6920335A9160}"/>
              </a:ext>
            </a:extLst>
          </p:cNvPr>
          <p:cNvSpPr>
            <a:spLocks noGrp="1"/>
          </p:cNvSpPr>
          <p:nvPr>
            <p:ph type="dt" sz="half" idx="10"/>
          </p:nvPr>
        </p:nvSpPr>
        <p:spPr/>
        <p:txBody>
          <a:bodyPr/>
          <a:lstStyle/>
          <a:p>
            <a:r>
              <a:rPr lang="en-US"/>
              <a:t>AAEPC - 11/9/2023</a:t>
            </a:r>
          </a:p>
        </p:txBody>
      </p:sp>
      <p:sp>
        <p:nvSpPr>
          <p:cNvPr id="5" name="Footer Placeholder 4">
            <a:extLst>
              <a:ext uri="{FF2B5EF4-FFF2-40B4-BE49-F238E27FC236}">
                <a16:creationId xmlns:a16="http://schemas.microsoft.com/office/drawing/2014/main" id="{09E6D9C7-ACC3-AEBA-F4C7-32344C814628}"/>
              </a:ext>
            </a:extLst>
          </p:cNvPr>
          <p:cNvSpPr>
            <a:spLocks noGrp="1"/>
          </p:cNvSpPr>
          <p:nvPr>
            <p:ph type="ftr" sz="quarter" idx="11"/>
          </p:nvPr>
        </p:nvSpPr>
        <p:spPr/>
        <p:txBody>
          <a:bodyPr/>
          <a:lstStyle/>
          <a:p>
            <a:r>
              <a:rPr lang="en-US"/>
              <a:t>© 2023 A. P. Curatola</a:t>
            </a:r>
          </a:p>
        </p:txBody>
      </p:sp>
      <p:sp>
        <p:nvSpPr>
          <p:cNvPr id="6" name="Slide Number Placeholder 5">
            <a:extLst>
              <a:ext uri="{FF2B5EF4-FFF2-40B4-BE49-F238E27FC236}">
                <a16:creationId xmlns:a16="http://schemas.microsoft.com/office/drawing/2014/main" id="{3F5EB07B-0F84-9A59-31ED-9E43A99A3889}"/>
              </a:ext>
            </a:extLst>
          </p:cNvPr>
          <p:cNvSpPr>
            <a:spLocks noGrp="1"/>
          </p:cNvSpPr>
          <p:nvPr>
            <p:ph type="sldNum" sz="quarter" idx="12"/>
          </p:nvPr>
        </p:nvSpPr>
        <p:spPr/>
        <p:txBody>
          <a:bodyPr/>
          <a:lstStyle/>
          <a:p>
            <a:fld id="{7C2B3464-E78B-4BE1-86B9-E4547740300B}" type="slidenum">
              <a:rPr lang="en-US" smtClean="0"/>
              <a:t>22</a:t>
            </a:fld>
            <a:endParaRPr lang="en-US"/>
          </a:p>
        </p:txBody>
      </p:sp>
    </p:spTree>
    <p:extLst>
      <p:ext uri="{BB962C8B-B14F-4D97-AF65-F5344CB8AC3E}">
        <p14:creationId xmlns:p14="http://schemas.microsoft.com/office/powerpoint/2010/main" val="66684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F54F7-31F4-4371-A791-06D4DC9A1E69}"/>
              </a:ext>
            </a:extLst>
          </p:cNvPr>
          <p:cNvSpPr>
            <a:spLocks noGrp="1"/>
          </p:cNvSpPr>
          <p:nvPr>
            <p:ph type="title"/>
          </p:nvPr>
        </p:nvSpPr>
        <p:spPr>
          <a:xfrm>
            <a:off x="831851" y="768343"/>
            <a:ext cx="10515600" cy="1150609"/>
          </a:xfrm>
        </p:spPr>
        <p:txBody>
          <a:bodyPr>
            <a:normAutofit/>
          </a:bodyPr>
          <a:lstStyle/>
          <a:p>
            <a:pPr algn="ctr"/>
            <a:r>
              <a:rPr lang="en-US" sz="2400" b="1" spc="-50" dirty="0">
                <a:solidFill>
                  <a:srgbClr val="7030A0"/>
                </a:solidFill>
                <a:latin typeface="Arial" panose="020B0604020202020204" pitchFamily="34" charset="0"/>
                <a:cs typeface="Arial" panose="020B0604020202020204" pitchFamily="34" charset="0"/>
              </a:rPr>
              <a:t>Act § 103 SECURE 2.0 Act </a:t>
            </a:r>
            <a:br>
              <a:rPr lang="en-US" sz="2400" b="1" spc="-50" dirty="0">
                <a:solidFill>
                  <a:srgbClr val="7030A0"/>
                </a:solidFill>
                <a:latin typeface="Arial" panose="020B0604020202020204" pitchFamily="34" charset="0"/>
                <a:cs typeface="Arial" panose="020B0604020202020204" pitchFamily="34" charset="0"/>
              </a:rPr>
            </a:br>
            <a:r>
              <a:rPr lang="en-US" sz="2400" b="1" spc="-50" dirty="0">
                <a:solidFill>
                  <a:srgbClr val="7030A0"/>
                </a:solidFill>
                <a:latin typeface="Arial" panose="020B0604020202020204" pitchFamily="34" charset="0"/>
                <a:cs typeface="Arial" panose="020B0604020202020204" pitchFamily="34" charset="0"/>
              </a:rPr>
              <a:t>Saver’s Match </a:t>
            </a:r>
            <a:br>
              <a:rPr lang="en-US" sz="2400" b="1" spc="-50" dirty="0">
                <a:solidFill>
                  <a:srgbClr val="7030A0"/>
                </a:solidFill>
                <a:latin typeface="Arial" panose="020B0604020202020204" pitchFamily="34" charset="0"/>
                <a:cs typeface="Arial" panose="020B0604020202020204" pitchFamily="34" charset="0"/>
              </a:rPr>
            </a:br>
            <a:endParaRPr lang="en-US" sz="2400" b="1" dirty="0">
              <a:solidFill>
                <a:srgbClr val="7030A0"/>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0CE477D-9AC6-49D2-BCD2-A18F0C2A2FCE}"/>
              </a:ext>
            </a:extLst>
          </p:cNvPr>
          <p:cNvSpPr>
            <a:spLocks noGrp="1"/>
          </p:cNvSpPr>
          <p:nvPr>
            <p:ph type="body" idx="1"/>
          </p:nvPr>
        </p:nvSpPr>
        <p:spPr>
          <a:xfrm>
            <a:off x="831851" y="1918951"/>
            <a:ext cx="10515600" cy="4170705"/>
          </a:xfrm>
        </p:spPr>
        <p:txBody>
          <a:bodyPr>
            <a:noAutofit/>
          </a:bodyPr>
          <a:lstStyle/>
          <a:p>
            <a:pPr marL="285750" marR="0" lvl="0" indent="-285750" algn="l" defTabSz="914400" rtl="0" eaLnBrk="1" fontAlgn="auto" latinLnBrk="0" hangingPunct="1">
              <a:lnSpc>
                <a:spcPct val="90000"/>
              </a:lnSpc>
              <a:spcBef>
                <a:spcPts val="1200"/>
              </a:spcBef>
              <a:spcAft>
                <a:spcPts val="200"/>
              </a:spcAft>
              <a:buSzPct val="100000"/>
              <a:buFont typeface="Wingdings" panose="05000000000000000000" pitchFamily="2" charset="2"/>
              <a:buChar char="Ø"/>
              <a:tabLst/>
              <a:defRPr/>
            </a:pPr>
            <a:r>
              <a:rPr kumimoji="0" lang="en-US" sz="16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Pre-SECURE 2.0 Act: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nonrefundable 50% credit of up to $2,000 is available to individuals who</a:t>
            </a:r>
          </a:p>
          <a:p>
            <a:pPr marL="628650" lvl="1" indent="-285750" defTabSz="914400">
              <a:spcBef>
                <a:spcPts val="1200"/>
              </a:spcBef>
              <a:spcAft>
                <a:spcPts val="200"/>
              </a:spcAft>
              <a:buSzPct val="100000"/>
              <a:buFont typeface="Wingdings" panose="05000000000000000000" pitchFamily="2" charset="2"/>
              <a:buChar char="Ø"/>
              <a:defRPr/>
            </a:pPr>
            <a:r>
              <a:rPr lang="en-US" sz="1600" dirty="0">
                <a:solidFill>
                  <a:srgbClr val="000000"/>
                </a:solidFill>
                <a:latin typeface="Arial" panose="020B0604020202020204" pitchFamily="34" charset="0"/>
                <a:cs typeface="Arial" panose="020B0604020202020204" pitchFamily="34" charset="0"/>
              </a:rPr>
              <a:t> Contribute to their IRA or retirement plan </a:t>
            </a:r>
          </a:p>
          <a:p>
            <a:pPr marL="285750" indent="-285750" defTabSz="914400">
              <a:spcBef>
                <a:spcPts val="1200"/>
              </a:spcBef>
              <a:spcAft>
                <a:spcPts val="200"/>
              </a:spcAft>
              <a:buSzPct val="100000"/>
              <a:buFont typeface="Wingdings" panose="05000000000000000000" pitchFamily="2" charset="2"/>
              <a:buChar char="Ø"/>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indent="-285750" defTabSz="914400">
              <a:spcBef>
                <a:spcPts val="1200"/>
              </a:spcBef>
              <a:spcAft>
                <a:spcPts val="200"/>
              </a:spcAft>
              <a:buSzPct val="100000"/>
              <a:buFont typeface="Wingdings" panose="05000000000000000000" pitchFamily="2" charset="2"/>
              <a:buChar char="Ø"/>
              <a:defRPr/>
            </a:pPr>
            <a:r>
              <a:rPr lang="en-US" sz="1600" b="1" dirty="0">
                <a:solidFill>
                  <a:srgbClr val="7030A0"/>
                </a:solidFill>
                <a:latin typeface="Arial" panose="020B0604020202020204" pitchFamily="34" charset="0"/>
                <a:cs typeface="Arial" panose="020B0604020202020204" pitchFamily="34" charset="0"/>
              </a:rPr>
              <a:t>SECURE 2.0 Act: </a:t>
            </a:r>
            <a:r>
              <a:rPr lang="en-US" sz="1600" dirty="0">
                <a:solidFill>
                  <a:srgbClr val="000000"/>
                </a:solidFill>
                <a:latin typeface="Arial" panose="020B0604020202020204" pitchFamily="34" charset="0"/>
                <a:cs typeface="Arial" panose="020B0604020202020204" pitchFamily="34" charset="0"/>
              </a:rPr>
              <a:t>Replaces the credit with a federal match contribution to the individuals IRA or retirement plan</a:t>
            </a:r>
          </a:p>
          <a:p>
            <a:pPr marL="628650" lvl="1" indent="-285750" defTabSz="914400">
              <a:spcBef>
                <a:spcPts val="1200"/>
              </a:spcBef>
              <a:spcAft>
                <a:spcPts val="200"/>
              </a:spcAft>
              <a:buSzPct val="100000"/>
              <a:buFont typeface="Wingdings" panose="05000000000000000000" pitchFamily="2" charset="2"/>
              <a:buChar char="Ø"/>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Matched amount phases out between</a:t>
            </a:r>
          </a:p>
          <a:p>
            <a:pPr marL="971550" lvl="2" indent="-285750" defTabSz="914400">
              <a:spcBef>
                <a:spcPts val="1200"/>
              </a:spcBef>
              <a:spcAft>
                <a:spcPts val="200"/>
              </a:spcAft>
              <a:buSzPct val="100000"/>
              <a:buFont typeface="Wingdings" panose="05000000000000000000" pitchFamily="2" charset="2"/>
              <a:buChar char="Ø"/>
              <a:defRPr/>
            </a:pPr>
            <a:r>
              <a:rPr lang="en-US" sz="1600" dirty="0">
                <a:solidFill>
                  <a:srgbClr val="000000"/>
                </a:solidFill>
                <a:latin typeface="Arial" panose="020B0604020202020204" pitchFamily="34" charset="0"/>
                <a:cs typeface="Arial" panose="020B0604020202020204" pitchFamily="34" charset="0"/>
              </a:rPr>
              <a:t>$41,000 and $71,000 for taxpayers filing jointly</a:t>
            </a:r>
            <a:r>
              <a:rPr lang="en-US" sz="1600" dirty="0">
                <a:solidFill>
                  <a:srgbClr val="FF0000"/>
                </a:solidFill>
                <a:latin typeface="Arial" panose="020B0604020202020204" pitchFamily="34" charset="0"/>
                <a:cs typeface="Arial" panose="020B0604020202020204" pitchFamily="34" charset="0"/>
              </a:rPr>
              <a:t> </a:t>
            </a:r>
          </a:p>
          <a:p>
            <a:pPr marL="971550" lvl="2" indent="-285750" defTabSz="914400">
              <a:spcBef>
                <a:spcPts val="1200"/>
              </a:spcBef>
              <a:spcAft>
                <a:spcPts val="200"/>
              </a:spcAft>
              <a:buSzPct val="100000"/>
              <a:buFont typeface="Wingdings" panose="05000000000000000000" pitchFamily="2" charset="2"/>
              <a:buChar char="Ø"/>
              <a:defRPr/>
            </a:pPr>
            <a:r>
              <a:rPr lang="en-US" sz="1600" dirty="0">
                <a:solidFill>
                  <a:srgbClr val="000000"/>
                </a:solidFill>
                <a:latin typeface="Arial" panose="020B0604020202020204" pitchFamily="34" charset="0"/>
                <a:cs typeface="Arial" panose="020B0604020202020204" pitchFamily="34" charset="0"/>
              </a:rPr>
              <a:t>$30,750 and $53,250 for taxpayers filing head of household </a:t>
            </a:r>
          </a:p>
          <a:p>
            <a:pPr marL="971550" lvl="2" indent="-285750" defTabSz="914400">
              <a:spcBef>
                <a:spcPts val="1200"/>
              </a:spcBef>
              <a:spcAft>
                <a:spcPts val="200"/>
              </a:spcAft>
              <a:buSzPct val="100000"/>
              <a:buFont typeface="Wingdings" panose="05000000000000000000" pitchFamily="2" charset="2"/>
              <a:buChar char="Ø"/>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$20,500 and $35,500 for all other taxpayers</a:t>
            </a:r>
          </a:p>
          <a:p>
            <a:pPr marL="41148" indent="-182880" defTabSz="914400">
              <a:spcBef>
                <a:spcPts val="200"/>
              </a:spcBef>
              <a:spcAft>
                <a:spcPts val="400"/>
              </a:spcAft>
              <a:buClr>
                <a:srgbClr val="E48312"/>
              </a:buClr>
              <a:buFont typeface="Arial" panose="020B0604020202020204" pitchFamily="34" charset="0"/>
              <a:buChar char="•"/>
              <a:defRPr/>
            </a:pPr>
            <a:endParaRPr lang="en-US" sz="1900" dirty="0">
              <a:solidFill>
                <a:srgbClr val="000000"/>
              </a:solidFill>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77435845-CFE3-CF8E-DE7C-859705330A4E}"/>
              </a:ext>
            </a:extLst>
          </p:cNvPr>
          <p:cNvSpPr>
            <a:spLocks noGrp="1"/>
          </p:cNvSpPr>
          <p:nvPr>
            <p:ph type="dt" sz="half" idx="10"/>
          </p:nvPr>
        </p:nvSpPr>
        <p:spPr/>
        <p:txBody>
          <a:bodyPr/>
          <a:lstStyle/>
          <a:p>
            <a:r>
              <a:rPr lang="en-US"/>
              <a:t>AAEPC - 11/9/2023</a:t>
            </a:r>
          </a:p>
        </p:txBody>
      </p:sp>
      <p:sp>
        <p:nvSpPr>
          <p:cNvPr id="5" name="Footer Placeholder 4">
            <a:extLst>
              <a:ext uri="{FF2B5EF4-FFF2-40B4-BE49-F238E27FC236}">
                <a16:creationId xmlns:a16="http://schemas.microsoft.com/office/drawing/2014/main" id="{77A841A2-4D97-118F-20F6-F4FF0F0F4133}"/>
              </a:ext>
            </a:extLst>
          </p:cNvPr>
          <p:cNvSpPr>
            <a:spLocks noGrp="1"/>
          </p:cNvSpPr>
          <p:nvPr>
            <p:ph type="ftr" sz="quarter" idx="11"/>
          </p:nvPr>
        </p:nvSpPr>
        <p:spPr/>
        <p:txBody>
          <a:bodyPr/>
          <a:lstStyle/>
          <a:p>
            <a:r>
              <a:rPr lang="en-US"/>
              <a:t>© 2023 A. P. Curatola</a:t>
            </a:r>
          </a:p>
        </p:txBody>
      </p:sp>
      <p:sp>
        <p:nvSpPr>
          <p:cNvPr id="6" name="Slide Number Placeholder 5">
            <a:extLst>
              <a:ext uri="{FF2B5EF4-FFF2-40B4-BE49-F238E27FC236}">
                <a16:creationId xmlns:a16="http://schemas.microsoft.com/office/drawing/2014/main" id="{8680DFB6-6A9B-0339-D8AF-C30DDEB27D58}"/>
              </a:ext>
            </a:extLst>
          </p:cNvPr>
          <p:cNvSpPr>
            <a:spLocks noGrp="1"/>
          </p:cNvSpPr>
          <p:nvPr>
            <p:ph type="sldNum" sz="quarter" idx="12"/>
          </p:nvPr>
        </p:nvSpPr>
        <p:spPr/>
        <p:txBody>
          <a:bodyPr/>
          <a:lstStyle/>
          <a:p>
            <a:fld id="{7C2B3464-E78B-4BE1-86B9-E4547740300B}" type="slidenum">
              <a:rPr lang="en-US" smtClean="0"/>
              <a:t>23</a:t>
            </a:fld>
            <a:endParaRPr lang="en-US"/>
          </a:p>
        </p:txBody>
      </p:sp>
    </p:spTree>
    <p:extLst>
      <p:ext uri="{BB962C8B-B14F-4D97-AF65-F5344CB8AC3E}">
        <p14:creationId xmlns:p14="http://schemas.microsoft.com/office/powerpoint/2010/main" val="22903150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F54F7-31F4-4371-A791-06D4DC9A1E69}"/>
              </a:ext>
            </a:extLst>
          </p:cNvPr>
          <p:cNvSpPr>
            <a:spLocks noGrp="1"/>
          </p:cNvSpPr>
          <p:nvPr>
            <p:ph type="title"/>
          </p:nvPr>
        </p:nvSpPr>
        <p:spPr>
          <a:xfrm>
            <a:off x="831851" y="768343"/>
            <a:ext cx="10515600" cy="1150609"/>
          </a:xfrm>
        </p:spPr>
        <p:txBody>
          <a:bodyPr>
            <a:normAutofit/>
          </a:bodyPr>
          <a:lstStyle/>
          <a:p>
            <a:pPr algn="ctr"/>
            <a:r>
              <a:rPr lang="en-US" sz="2400" b="1" spc="-50" dirty="0">
                <a:solidFill>
                  <a:srgbClr val="7030A0"/>
                </a:solidFill>
                <a:latin typeface="Arial" panose="020B0604020202020204" pitchFamily="34" charset="0"/>
                <a:cs typeface="Arial" panose="020B0604020202020204" pitchFamily="34" charset="0"/>
              </a:rPr>
              <a:t>Act § 107 SECURE 2.0 Act</a:t>
            </a:r>
            <a:br>
              <a:rPr lang="en-US" sz="2400" b="1" spc="-50" dirty="0">
                <a:solidFill>
                  <a:srgbClr val="7030A0"/>
                </a:solidFill>
                <a:latin typeface="Arial" panose="020B0604020202020204" pitchFamily="34" charset="0"/>
                <a:cs typeface="Arial" panose="020B0604020202020204" pitchFamily="34" charset="0"/>
              </a:rPr>
            </a:br>
            <a:r>
              <a:rPr lang="en-US" sz="2400" b="1" spc="-50" dirty="0">
                <a:solidFill>
                  <a:srgbClr val="7030A0"/>
                </a:solidFill>
                <a:latin typeface="Arial" panose="020B0604020202020204" pitchFamily="34" charset="0"/>
                <a:cs typeface="Arial" panose="020B0604020202020204" pitchFamily="34" charset="0"/>
              </a:rPr>
              <a:t>Age Requirement for RMD</a:t>
            </a:r>
            <a:br>
              <a:rPr lang="en-US" sz="2400" b="1" spc="-50" dirty="0">
                <a:solidFill>
                  <a:srgbClr val="7030A0"/>
                </a:solidFill>
                <a:latin typeface="Arial" panose="020B0604020202020204" pitchFamily="34" charset="0"/>
                <a:cs typeface="Arial" panose="020B0604020202020204" pitchFamily="34" charset="0"/>
              </a:rPr>
            </a:br>
            <a:endParaRPr lang="en-US" sz="2400" b="1" dirty="0">
              <a:solidFill>
                <a:srgbClr val="7030A0"/>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0CE477D-9AC6-49D2-BCD2-A18F0C2A2FCE}"/>
              </a:ext>
            </a:extLst>
          </p:cNvPr>
          <p:cNvSpPr>
            <a:spLocks noGrp="1"/>
          </p:cNvSpPr>
          <p:nvPr>
            <p:ph type="body" idx="1"/>
          </p:nvPr>
        </p:nvSpPr>
        <p:spPr>
          <a:xfrm>
            <a:off x="831851" y="1918951"/>
            <a:ext cx="10515600" cy="4170705"/>
          </a:xfrm>
        </p:spPr>
        <p:txBody>
          <a:bodyPr>
            <a:noAutofit/>
          </a:bodyPr>
          <a:lstStyle/>
          <a:p>
            <a:pPr marL="285750" marR="0" lvl="0" indent="-285750" algn="l" defTabSz="914400" rtl="0" eaLnBrk="1" fontAlgn="auto" latinLnBrk="0" hangingPunct="1">
              <a:lnSpc>
                <a:spcPct val="90000"/>
              </a:lnSpc>
              <a:spcBef>
                <a:spcPts val="1200"/>
              </a:spcBef>
              <a:spcAft>
                <a:spcPts val="200"/>
              </a:spcAft>
              <a:buSzPct val="100000"/>
              <a:buFont typeface="Wingdings" panose="05000000000000000000" pitchFamily="2" charset="2"/>
              <a:buChar char="Ø"/>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Increase in Age for </a:t>
            </a:r>
            <a:r>
              <a:rPr lang="en-US" sz="1600" dirty="0">
                <a:solidFill>
                  <a:srgbClr val="000000"/>
                </a:solidFill>
                <a:latin typeface="Arial" panose="020B0604020202020204" pitchFamily="34" charset="0"/>
                <a:cs typeface="Arial" panose="020B0604020202020204" pitchFamily="34" charset="0"/>
              </a:rPr>
              <a:t>RMD</a:t>
            </a:r>
          </a:p>
          <a:p>
            <a:pPr marL="628650" marR="0" lvl="1" indent="-285750" algn="l" defTabSz="914400" rtl="0" eaLnBrk="1" fontAlgn="auto" latinLnBrk="0" hangingPunct="1">
              <a:lnSpc>
                <a:spcPct val="90000"/>
              </a:lnSpc>
              <a:spcBef>
                <a:spcPts val="1200"/>
              </a:spcBef>
              <a:spcAft>
                <a:spcPts val="200"/>
              </a:spcAft>
              <a:buSzPct val="100000"/>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Beginning in 2023, the applicable RMD increases to age 73 (was 72)</a:t>
            </a:r>
          </a:p>
          <a:p>
            <a:pPr marL="628650" marR="0" lvl="1" indent="-285750" algn="l" defTabSz="914400" rtl="0" eaLnBrk="1" fontAlgn="auto" latinLnBrk="0" hangingPunct="1">
              <a:lnSpc>
                <a:spcPct val="90000"/>
              </a:lnSpc>
              <a:spcBef>
                <a:spcPts val="1200"/>
              </a:spcBef>
              <a:spcAft>
                <a:spcPts val="200"/>
              </a:spcAft>
              <a:buSzPct val="100000"/>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Beginning in 2033, the applicable RMD increases to age 75</a:t>
            </a:r>
          </a:p>
          <a:p>
            <a:pPr marL="971550" marR="0" lvl="2" indent="-285750" algn="l" defTabSz="914400" rtl="0" eaLnBrk="1" fontAlgn="auto" latinLnBrk="0" hangingPunct="1">
              <a:lnSpc>
                <a:spcPct val="90000"/>
              </a:lnSpc>
              <a:spcBef>
                <a:spcPts val="1200"/>
              </a:spcBef>
              <a:spcAft>
                <a:spcPts val="200"/>
              </a:spcAft>
              <a:buSzPct val="100000"/>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Net effect of change is:</a:t>
            </a:r>
          </a:p>
          <a:p>
            <a:pPr marL="1314450" marR="0" lvl="3" indent="-285750" algn="l" defTabSz="914400" rtl="0" eaLnBrk="1" fontAlgn="auto" latinLnBrk="0" hangingPunct="1">
              <a:lnSpc>
                <a:spcPct val="90000"/>
              </a:lnSpc>
              <a:spcBef>
                <a:spcPts val="1200"/>
              </a:spcBef>
              <a:spcAft>
                <a:spcPts val="200"/>
              </a:spcAft>
              <a:buSzPct val="100000"/>
              <a:buFont typeface="Wingdings" panose="05000000000000000000" pitchFamily="2" charset="2"/>
              <a:buChar char="Ø"/>
              <a:tabLst/>
              <a:defRPr/>
            </a:pP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Anyone who attains age 73 in 2023 must take their 1</a:t>
            </a:r>
            <a:r>
              <a:rPr kumimoji="0" lang="en-US" sz="1600" b="0" i="0" u="none" strike="noStrike" kern="1200" cap="none" spc="0" normalizeH="0" baseline="30000" noProof="0" dirty="0">
                <a:ln>
                  <a:noFill/>
                </a:ln>
                <a:solidFill>
                  <a:srgbClr val="0070C0"/>
                </a:solidFill>
                <a:effectLst/>
                <a:uLnTx/>
                <a:uFillTx/>
                <a:latin typeface="Arial" panose="020B0604020202020204" pitchFamily="34" charset="0"/>
                <a:ea typeface="+mn-ea"/>
                <a:cs typeface="Arial" panose="020B0604020202020204" pitchFamily="34" charset="0"/>
              </a:rPr>
              <a:t>st</a:t>
            </a: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RMD in 2023 (i.e., by April 1, 2024), and thereafter</a:t>
            </a:r>
          </a:p>
          <a:p>
            <a:pPr marL="1314450" marR="0" lvl="3" indent="-285750" algn="l" defTabSz="914400" rtl="0" eaLnBrk="1" fontAlgn="auto" latinLnBrk="0" hangingPunct="1">
              <a:lnSpc>
                <a:spcPct val="90000"/>
              </a:lnSpc>
              <a:spcBef>
                <a:spcPts val="1200"/>
              </a:spcBef>
              <a:spcAft>
                <a:spcPts val="200"/>
              </a:spcAft>
              <a:buSzPct val="100000"/>
              <a:buFont typeface="Wingdings" panose="05000000000000000000" pitchFamily="2" charset="2"/>
              <a:buChar char="Ø"/>
              <a:tabLst/>
              <a:defRPr/>
            </a:pP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Anyone who attains age 75 in 2033 must take their 1</a:t>
            </a:r>
            <a:r>
              <a:rPr kumimoji="0" lang="en-US" sz="1600" b="0" i="0" u="none" strike="noStrike" kern="1200" cap="none" spc="0" normalizeH="0" baseline="30000" noProof="0" dirty="0">
                <a:ln>
                  <a:noFill/>
                </a:ln>
                <a:solidFill>
                  <a:srgbClr val="0070C0"/>
                </a:solidFill>
                <a:effectLst/>
                <a:uLnTx/>
                <a:uFillTx/>
                <a:latin typeface="Arial" panose="020B0604020202020204" pitchFamily="34" charset="0"/>
                <a:ea typeface="+mn-ea"/>
                <a:cs typeface="Arial" panose="020B0604020202020204" pitchFamily="34" charset="0"/>
              </a:rPr>
              <a:t>st</a:t>
            </a: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RMD in 2033 (i.e., by April 1, 2034), and thereafter</a:t>
            </a:r>
            <a:endParaRPr lang="en-US" dirty="0">
              <a:solidFill>
                <a:srgbClr val="000000"/>
              </a:solidFill>
              <a:latin typeface="Arial" panose="020B0604020202020204" pitchFamily="34" charset="0"/>
              <a:cs typeface="Arial" panose="020B0604020202020204" pitchFamily="34" charset="0"/>
            </a:endParaRPr>
          </a:p>
          <a:p>
            <a:pPr marL="434340" lvl="1" indent="-91440" defTabSz="914400">
              <a:spcBef>
                <a:spcPts val="1200"/>
              </a:spcBef>
              <a:spcAft>
                <a:spcPts val="200"/>
              </a:spcAft>
              <a:buClr>
                <a:srgbClr val="E48312"/>
              </a:buClr>
              <a:buSzPct val="100000"/>
              <a:buFont typeface="Arial" panose="020B0604020202020204" pitchFamily="34" charset="0"/>
              <a:buChar char="•"/>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84048" lvl="1" indent="-182880" defTabSz="914400">
              <a:spcBef>
                <a:spcPts val="200"/>
              </a:spcBef>
              <a:spcAft>
                <a:spcPts val="400"/>
              </a:spcAft>
              <a:buClr>
                <a:srgbClr val="E48312"/>
              </a:buClr>
              <a:buFont typeface="Arial" panose="020B0604020202020204" pitchFamily="34" charset="0"/>
              <a:buChar char="•"/>
              <a:defRPr/>
            </a:pPr>
            <a:endParaRPr lang="en-US" sz="1800" dirty="0">
              <a:solidFill>
                <a:srgbClr val="000000"/>
              </a:solidFill>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8FD5A045-5029-8BC8-A936-C08254CBAAB0}"/>
              </a:ext>
            </a:extLst>
          </p:cNvPr>
          <p:cNvSpPr>
            <a:spLocks noGrp="1"/>
          </p:cNvSpPr>
          <p:nvPr>
            <p:ph type="dt" sz="half" idx="10"/>
          </p:nvPr>
        </p:nvSpPr>
        <p:spPr/>
        <p:txBody>
          <a:bodyPr/>
          <a:lstStyle/>
          <a:p>
            <a:r>
              <a:rPr lang="en-US"/>
              <a:t>AAEPC - 11/9/2023</a:t>
            </a:r>
          </a:p>
        </p:txBody>
      </p:sp>
      <p:sp>
        <p:nvSpPr>
          <p:cNvPr id="5" name="Footer Placeholder 4">
            <a:extLst>
              <a:ext uri="{FF2B5EF4-FFF2-40B4-BE49-F238E27FC236}">
                <a16:creationId xmlns:a16="http://schemas.microsoft.com/office/drawing/2014/main" id="{53E11E3A-4912-C70D-89AE-C1522FFAC994}"/>
              </a:ext>
            </a:extLst>
          </p:cNvPr>
          <p:cNvSpPr>
            <a:spLocks noGrp="1"/>
          </p:cNvSpPr>
          <p:nvPr>
            <p:ph type="ftr" sz="quarter" idx="11"/>
          </p:nvPr>
        </p:nvSpPr>
        <p:spPr/>
        <p:txBody>
          <a:bodyPr/>
          <a:lstStyle/>
          <a:p>
            <a:r>
              <a:rPr lang="en-US"/>
              <a:t>© 2023 A. P. Curatola</a:t>
            </a:r>
          </a:p>
        </p:txBody>
      </p:sp>
      <p:sp>
        <p:nvSpPr>
          <p:cNvPr id="6" name="Slide Number Placeholder 5">
            <a:extLst>
              <a:ext uri="{FF2B5EF4-FFF2-40B4-BE49-F238E27FC236}">
                <a16:creationId xmlns:a16="http://schemas.microsoft.com/office/drawing/2014/main" id="{8482A62C-05F4-10DB-AEA2-8B7796ABF49B}"/>
              </a:ext>
            </a:extLst>
          </p:cNvPr>
          <p:cNvSpPr>
            <a:spLocks noGrp="1"/>
          </p:cNvSpPr>
          <p:nvPr>
            <p:ph type="sldNum" sz="quarter" idx="12"/>
          </p:nvPr>
        </p:nvSpPr>
        <p:spPr/>
        <p:txBody>
          <a:bodyPr/>
          <a:lstStyle/>
          <a:p>
            <a:fld id="{7C2B3464-E78B-4BE1-86B9-E4547740300B}" type="slidenum">
              <a:rPr lang="en-US" smtClean="0"/>
              <a:t>24</a:t>
            </a:fld>
            <a:endParaRPr lang="en-US"/>
          </a:p>
        </p:txBody>
      </p:sp>
    </p:spTree>
    <p:extLst>
      <p:ext uri="{BB962C8B-B14F-4D97-AF65-F5344CB8AC3E}">
        <p14:creationId xmlns:p14="http://schemas.microsoft.com/office/powerpoint/2010/main" val="2724059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F54F7-31F4-4371-A791-06D4DC9A1E69}"/>
              </a:ext>
            </a:extLst>
          </p:cNvPr>
          <p:cNvSpPr>
            <a:spLocks noGrp="1"/>
          </p:cNvSpPr>
          <p:nvPr>
            <p:ph type="title"/>
          </p:nvPr>
        </p:nvSpPr>
        <p:spPr>
          <a:xfrm>
            <a:off x="831851" y="768343"/>
            <a:ext cx="10515600" cy="1150609"/>
          </a:xfrm>
        </p:spPr>
        <p:txBody>
          <a:bodyPr>
            <a:normAutofit/>
          </a:bodyPr>
          <a:lstStyle/>
          <a:p>
            <a:pPr algn="ctr"/>
            <a:r>
              <a:rPr lang="en-US" sz="2400" b="1" spc="-50" dirty="0">
                <a:solidFill>
                  <a:srgbClr val="7030A0"/>
                </a:solidFill>
                <a:latin typeface="Arial" panose="020B0604020202020204" pitchFamily="34" charset="0"/>
                <a:cs typeface="Arial" panose="020B0604020202020204" pitchFamily="34" charset="0"/>
              </a:rPr>
              <a:t>Act § 325 SECURE 2.0 Act</a:t>
            </a:r>
            <a:br>
              <a:rPr lang="en-US" sz="2400" b="1" spc="-50" dirty="0">
                <a:solidFill>
                  <a:srgbClr val="7030A0"/>
                </a:solidFill>
                <a:latin typeface="Arial" panose="020B0604020202020204" pitchFamily="34" charset="0"/>
                <a:cs typeface="Arial" panose="020B0604020202020204" pitchFamily="34" charset="0"/>
              </a:rPr>
            </a:br>
            <a:r>
              <a:rPr lang="en-US" sz="2400" b="1" spc="-50" dirty="0">
                <a:solidFill>
                  <a:srgbClr val="7030A0"/>
                </a:solidFill>
                <a:latin typeface="Arial" panose="020B0604020202020204" pitchFamily="34" charset="0"/>
                <a:cs typeface="Arial" panose="020B0604020202020204" pitchFamily="34" charset="0"/>
              </a:rPr>
              <a:t>Roth IRA RMD</a:t>
            </a:r>
            <a:br>
              <a:rPr lang="en-US" sz="2400" b="1" spc="-50" dirty="0">
                <a:solidFill>
                  <a:srgbClr val="7030A0"/>
                </a:solidFill>
                <a:latin typeface="Arial" panose="020B0604020202020204" pitchFamily="34" charset="0"/>
                <a:cs typeface="Arial" panose="020B0604020202020204" pitchFamily="34" charset="0"/>
              </a:rPr>
            </a:br>
            <a:endParaRPr lang="en-US" sz="2400" b="1" dirty="0">
              <a:solidFill>
                <a:srgbClr val="7030A0"/>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0CE477D-9AC6-49D2-BCD2-A18F0C2A2FCE}"/>
              </a:ext>
            </a:extLst>
          </p:cNvPr>
          <p:cNvSpPr>
            <a:spLocks noGrp="1"/>
          </p:cNvSpPr>
          <p:nvPr>
            <p:ph type="body" idx="1"/>
          </p:nvPr>
        </p:nvSpPr>
        <p:spPr>
          <a:xfrm>
            <a:off x="831851" y="1918951"/>
            <a:ext cx="10515600" cy="4170705"/>
          </a:xfrm>
        </p:spPr>
        <p:txBody>
          <a:bodyPr>
            <a:noAutofit/>
          </a:bodyPr>
          <a:lstStyle/>
          <a:p>
            <a:pPr marL="285750" marR="0" lvl="0" indent="-285750" algn="l" defTabSz="914400" rtl="0" eaLnBrk="1" fontAlgn="auto" latinLnBrk="0" hangingPunct="1">
              <a:lnSpc>
                <a:spcPct val="90000"/>
              </a:lnSpc>
              <a:spcBef>
                <a:spcPts val="1200"/>
              </a:spcBef>
              <a:spcAft>
                <a:spcPts val="200"/>
              </a:spcAft>
              <a:buSzPct val="100000"/>
              <a:buFont typeface="Wingdings" panose="05000000000000000000" pitchFamily="2" charset="2"/>
              <a:buChar char="Ø"/>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Pre-SECURE 2.0 Act: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Under current law, </a:t>
            </a:r>
          </a:p>
          <a:p>
            <a:pPr marL="628650" lvl="1" indent="-285750" defTabSz="914400">
              <a:spcBef>
                <a:spcPts val="1200"/>
              </a:spcBef>
              <a:spcAft>
                <a:spcPts val="200"/>
              </a:spcAft>
              <a:buSzPct val="100000"/>
              <a:buFont typeface="Wingdings" panose="05000000000000000000" pitchFamily="2" charset="2"/>
              <a:buChar char="Ø"/>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Roth IRAs are not subject to the RMD rules prior to death,</a:t>
            </a:r>
          </a:p>
          <a:p>
            <a:pPr marL="628650" lvl="1" indent="-285750" defTabSz="914400">
              <a:spcBef>
                <a:spcPts val="1200"/>
              </a:spcBef>
              <a:spcAft>
                <a:spcPts val="200"/>
              </a:spcAft>
              <a:buSzPct val="100000"/>
              <a:buFont typeface="Wingdings" panose="05000000000000000000" pitchFamily="2" charset="2"/>
              <a:buChar char="Ø"/>
              <a:defRPr/>
            </a:pPr>
            <a:r>
              <a:rPr lang="en-US" sz="1600" dirty="0">
                <a:solidFill>
                  <a:schemeClr val="tx1"/>
                </a:solidFill>
                <a:latin typeface="Arial" panose="020B0604020202020204" pitchFamily="34" charset="0"/>
                <a:cs typeface="Arial" panose="020B0604020202020204" pitchFamily="34" charset="0"/>
              </a:rPr>
              <a:t> Designated Roth IRAs in employer sponsored plans are subject to the RMD rules upon separation from service</a:t>
            </a:r>
          </a:p>
          <a:p>
            <a:pPr marL="628650" lvl="1" indent="-285750" defTabSz="914400">
              <a:spcBef>
                <a:spcPts val="1200"/>
              </a:spcBef>
              <a:spcAft>
                <a:spcPts val="200"/>
              </a:spcAft>
              <a:buSzPct val="100000"/>
              <a:buFont typeface="Wingdings" panose="05000000000000000000" pitchFamily="2" charset="2"/>
              <a:buChar char="Ø"/>
              <a:defRPr/>
            </a:pPr>
            <a:endParaRPr lang="en-US" sz="1600" dirty="0">
              <a:solidFill>
                <a:schemeClr val="tx1"/>
              </a:solidFill>
              <a:latin typeface="Arial" panose="020B0604020202020204" pitchFamily="34" charset="0"/>
              <a:cs typeface="Arial" panose="020B0604020202020204" pitchFamily="34" charset="0"/>
            </a:endParaRPr>
          </a:p>
          <a:p>
            <a:pPr marL="285750" indent="-285750" defTabSz="914400">
              <a:spcBef>
                <a:spcPts val="1200"/>
              </a:spcBef>
              <a:spcAft>
                <a:spcPts val="200"/>
              </a:spcAft>
              <a:buSzPct val="100000"/>
              <a:buFont typeface="Wingdings" panose="05000000000000000000" pitchFamily="2" charset="2"/>
              <a:buChar char="Ø"/>
              <a:defRPr/>
            </a:pPr>
            <a:r>
              <a:rPr lang="en-US" sz="1600" b="1" dirty="0">
                <a:solidFill>
                  <a:srgbClr val="7030A0"/>
                </a:solidFill>
                <a:latin typeface="Arial" panose="020B0604020202020204" pitchFamily="34" charset="0"/>
                <a:cs typeface="Arial" panose="020B0604020202020204" pitchFamily="34" charset="0"/>
              </a:rPr>
              <a:t> SECURE 2.0 Act: </a:t>
            </a:r>
            <a:r>
              <a:rPr lang="en-US" sz="1600" dirty="0">
                <a:latin typeface="Arial" panose="020B0604020202020204" pitchFamily="34" charset="0"/>
                <a:cs typeface="Arial" panose="020B0604020202020204" pitchFamily="34" charset="0"/>
              </a:rPr>
              <a:t>Beginning in 2024,</a:t>
            </a:r>
          </a:p>
          <a:p>
            <a:pPr marL="628650" lvl="1" indent="-285750" defTabSz="914400">
              <a:spcBef>
                <a:spcPts val="1200"/>
              </a:spcBef>
              <a:spcAft>
                <a:spcPts val="200"/>
              </a:spcAft>
              <a:buSzPct val="100000"/>
              <a:buFont typeface="Wingdings" panose="05000000000000000000" pitchFamily="2" charset="2"/>
              <a:buChar char="Ø"/>
              <a:defRPr/>
            </a:pPr>
            <a:r>
              <a:rPr lang="en-US" sz="1600" dirty="0">
                <a:solidFill>
                  <a:schemeClr val="tx1"/>
                </a:solidFill>
                <a:latin typeface="Arial" panose="020B0604020202020204" pitchFamily="34" charset="0"/>
                <a:cs typeface="Arial" panose="020B0604020202020204" pitchFamily="34" charset="0"/>
              </a:rPr>
              <a:t>Designated Roth IRAs in employer sponsored plans are no longer subject to the RMD rules upon separation from service</a:t>
            </a:r>
          </a:p>
          <a:p>
            <a:pPr marL="777240" lvl="2" indent="-91440" defTabSz="914400">
              <a:spcBef>
                <a:spcPts val="1200"/>
              </a:spcBef>
              <a:spcAft>
                <a:spcPts val="200"/>
              </a:spcAft>
              <a:buClr>
                <a:srgbClr val="E48312"/>
              </a:buClr>
              <a:buSzPct val="100000"/>
              <a:buFont typeface="Arial" panose="020B0604020202020204" pitchFamily="34" charset="0"/>
              <a:buChar char="•"/>
              <a:defRPr/>
            </a:pPr>
            <a:endParaRPr lang="en-US" dirty="0">
              <a:solidFill>
                <a:srgbClr val="000000"/>
              </a:solidFill>
              <a:latin typeface="Arial" panose="020B0604020202020204" pitchFamily="34" charset="0"/>
              <a:cs typeface="Arial" panose="020B0604020202020204" pitchFamily="34" charset="0"/>
            </a:endParaRPr>
          </a:p>
          <a:p>
            <a:pPr marL="434340" lvl="1" indent="-91440" defTabSz="914400">
              <a:spcBef>
                <a:spcPts val="1200"/>
              </a:spcBef>
              <a:spcAft>
                <a:spcPts val="200"/>
              </a:spcAft>
              <a:buClr>
                <a:srgbClr val="E48312"/>
              </a:buClr>
              <a:buSzPct val="100000"/>
              <a:buFont typeface="Arial" panose="020B0604020202020204" pitchFamily="34" charset="0"/>
              <a:buChar char="•"/>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84048" lvl="1" indent="-182880" defTabSz="914400">
              <a:spcBef>
                <a:spcPts val="200"/>
              </a:spcBef>
              <a:spcAft>
                <a:spcPts val="400"/>
              </a:spcAft>
              <a:buClr>
                <a:srgbClr val="E48312"/>
              </a:buClr>
              <a:buFont typeface="Arial" panose="020B0604020202020204" pitchFamily="34" charset="0"/>
              <a:buChar char="•"/>
              <a:defRPr/>
            </a:pPr>
            <a:endParaRPr lang="en-US" sz="1800" dirty="0">
              <a:solidFill>
                <a:srgbClr val="000000"/>
              </a:solidFill>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9230D310-7791-2167-B05F-BB41085AA50C}"/>
              </a:ext>
            </a:extLst>
          </p:cNvPr>
          <p:cNvSpPr>
            <a:spLocks noGrp="1"/>
          </p:cNvSpPr>
          <p:nvPr>
            <p:ph type="dt" sz="half" idx="10"/>
          </p:nvPr>
        </p:nvSpPr>
        <p:spPr/>
        <p:txBody>
          <a:bodyPr/>
          <a:lstStyle/>
          <a:p>
            <a:r>
              <a:rPr lang="en-US"/>
              <a:t>AAEPC - 11/9/2023</a:t>
            </a:r>
          </a:p>
        </p:txBody>
      </p:sp>
      <p:sp>
        <p:nvSpPr>
          <p:cNvPr id="5" name="Footer Placeholder 4">
            <a:extLst>
              <a:ext uri="{FF2B5EF4-FFF2-40B4-BE49-F238E27FC236}">
                <a16:creationId xmlns:a16="http://schemas.microsoft.com/office/drawing/2014/main" id="{03E447FA-7246-106E-85FF-01280FE971F9}"/>
              </a:ext>
            </a:extLst>
          </p:cNvPr>
          <p:cNvSpPr>
            <a:spLocks noGrp="1"/>
          </p:cNvSpPr>
          <p:nvPr>
            <p:ph type="ftr" sz="quarter" idx="11"/>
          </p:nvPr>
        </p:nvSpPr>
        <p:spPr/>
        <p:txBody>
          <a:bodyPr/>
          <a:lstStyle/>
          <a:p>
            <a:r>
              <a:rPr lang="en-US"/>
              <a:t>© 2023 A. P. Curatola</a:t>
            </a:r>
          </a:p>
        </p:txBody>
      </p:sp>
      <p:sp>
        <p:nvSpPr>
          <p:cNvPr id="6" name="Slide Number Placeholder 5">
            <a:extLst>
              <a:ext uri="{FF2B5EF4-FFF2-40B4-BE49-F238E27FC236}">
                <a16:creationId xmlns:a16="http://schemas.microsoft.com/office/drawing/2014/main" id="{45C22B43-0D45-A25C-F238-E1093A695EDB}"/>
              </a:ext>
            </a:extLst>
          </p:cNvPr>
          <p:cNvSpPr>
            <a:spLocks noGrp="1"/>
          </p:cNvSpPr>
          <p:nvPr>
            <p:ph type="sldNum" sz="quarter" idx="12"/>
          </p:nvPr>
        </p:nvSpPr>
        <p:spPr/>
        <p:txBody>
          <a:bodyPr/>
          <a:lstStyle/>
          <a:p>
            <a:fld id="{7C2B3464-E78B-4BE1-86B9-E4547740300B}" type="slidenum">
              <a:rPr lang="en-US" smtClean="0"/>
              <a:t>25</a:t>
            </a:fld>
            <a:endParaRPr lang="en-US"/>
          </a:p>
        </p:txBody>
      </p:sp>
    </p:spTree>
    <p:extLst>
      <p:ext uri="{BB962C8B-B14F-4D97-AF65-F5344CB8AC3E}">
        <p14:creationId xmlns:p14="http://schemas.microsoft.com/office/powerpoint/2010/main" val="85568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F54F7-31F4-4371-A791-06D4DC9A1E69}"/>
              </a:ext>
            </a:extLst>
          </p:cNvPr>
          <p:cNvSpPr>
            <a:spLocks noGrp="1"/>
          </p:cNvSpPr>
          <p:nvPr>
            <p:ph type="title"/>
          </p:nvPr>
        </p:nvSpPr>
        <p:spPr>
          <a:xfrm>
            <a:off x="831851" y="768343"/>
            <a:ext cx="10515600" cy="1150609"/>
          </a:xfrm>
        </p:spPr>
        <p:txBody>
          <a:bodyPr>
            <a:normAutofit/>
          </a:bodyPr>
          <a:lstStyle/>
          <a:p>
            <a:pPr algn="ctr"/>
            <a:r>
              <a:rPr lang="en-US" sz="2400" b="1" spc="-50" dirty="0">
                <a:solidFill>
                  <a:srgbClr val="7030A0"/>
                </a:solidFill>
                <a:latin typeface="Arial" panose="020B0604020202020204" pitchFamily="34" charset="0"/>
                <a:cs typeface="Arial" panose="020B0604020202020204" pitchFamily="34" charset="0"/>
              </a:rPr>
              <a:t>Pre-Act § 202 SECURE 2.0 Act</a:t>
            </a:r>
            <a:br>
              <a:rPr lang="en-US" sz="2400" b="1" spc="-50" dirty="0">
                <a:solidFill>
                  <a:srgbClr val="7030A0"/>
                </a:solidFill>
                <a:latin typeface="Arial" panose="020B0604020202020204" pitchFamily="34" charset="0"/>
                <a:cs typeface="Arial" panose="020B0604020202020204" pitchFamily="34" charset="0"/>
              </a:rPr>
            </a:br>
            <a:r>
              <a:rPr lang="en-US" sz="2400" b="1" spc="-50" dirty="0">
                <a:solidFill>
                  <a:srgbClr val="7030A0"/>
                </a:solidFill>
                <a:latin typeface="Arial" panose="020B0604020202020204" pitchFamily="34" charset="0"/>
                <a:cs typeface="Arial" panose="020B0604020202020204" pitchFamily="34" charset="0"/>
              </a:rPr>
              <a:t>Qualified Longevity Annuity Contracts</a:t>
            </a:r>
            <a:br>
              <a:rPr lang="en-US" sz="2400" b="1" spc="-50" dirty="0">
                <a:solidFill>
                  <a:srgbClr val="7030A0"/>
                </a:solidFill>
                <a:latin typeface="Arial" panose="020B0604020202020204" pitchFamily="34" charset="0"/>
                <a:cs typeface="Arial" panose="020B0604020202020204" pitchFamily="34" charset="0"/>
              </a:rPr>
            </a:br>
            <a:endParaRPr lang="en-US" sz="2400" b="1" dirty="0">
              <a:solidFill>
                <a:srgbClr val="7030A0"/>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0CE477D-9AC6-49D2-BCD2-A18F0C2A2FCE}"/>
              </a:ext>
            </a:extLst>
          </p:cNvPr>
          <p:cNvSpPr>
            <a:spLocks noGrp="1"/>
          </p:cNvSpPr>
          <p:nvPr>
            <p:ph type="body" idx="1"/>
          </p:nvPr>
        </p:nvSpPr>
        <p:spPr>
          <a:xfrm>
            <a:off x="831851" y="1918951"/>
            <a:ext cx="10515600" cy="4170705"/>
          </a:xfrm>
        </p:spPr>
        <p:txBody>
          <a:bodyPr>
            <a:noAutofit/>
          </a:bodyPr>
          <a:lstStyle/>
          <a:p>
            <a:pPr marL="285750" marR="0" lvl="0" indent="-285750" algn="l" defTabSz="914400" rtl="0" eaLnBrk="1" fontAlgn="auto" latinLnBrk="0" hangingPunct="1">
              <a:lnSpc>
                <a:spcPct val="90000"/>
              </a:lnSpc>
              <a:spcBef>
                <a:spcPts val="600"/>
              </a:spcBef>
              <a:spcAft>
                <a:spcPts val="300"/>
              </a:spcAft>
              <a:buSzPct val="100000"/>
              <a:buFont typeface="Wingdings" panose="05000000000000000000" pitchFamily="2" charset="2"/>
              <a:buChar char="Ø"/>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Pre-SECURE 2.0 Act: </a:t>
            </a:r>
            <a:r>
              <a:rPr kumimoji="0" lang="en-US" sz="16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Times New Roman" panose="02020603050405020304" pitchFamily="18" charset="0"/>
                <a:cs typeface="Arial" panose="020B0604020202020204" pitchFamily="34" charset="0"/>
              </a:rPr>
              <a:t>A plan owner can fund the QLAC from their qualified plan up to </a:t>
            </a:r>
            <a:r>
              <a:rPr kumimoji="0" lang="en-US" sz="1600" b="0" i="1" u="none" strike="noStrike" kern="1200" cap="none" spc="0" normalizeH="0" baseline="0" noProof="0" dirty="0">
                <a:ln>
                  <a:noFill/>
                </a:ln>
                <a:solidFill>
                  <a:srgbClr val="0000FF"/>
                </a:solidFill>
                <a:effectLst/>
                <a:uLnTx/>
                <a:uFillTx/>
                <a:latin typeface="Arial" panose="020B0604020202020204" pitchFamily="34" charset="0"/>
                <a:ea typeface="Times New Roman" panose="02020603050405020304" pitchFamily="18" charset="0"/>
                <a:cs typeface="Arial" panose="020B0604020202020204" pitchFamily="34" charset="0"/>
              </a:rPr>
              <a:t>the lesser of</a:t>
            </a:r>
            <a:r>
              <a:rPr kumimoji="0" lang="en-US" sz="16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635508" marR="0" lvl="1" indent="-342900" algn="l" defTabSz="914400" rtl="0" eaLnBrk="1" fontAlgn="auto" latinLnBrk="0" hangingPunct="1">
              <a:lnSpc>
                <a:spcPct val="90000"/>
              </a:lnSpc>
              <a:spcBef>
                <a:spcPts val="600"/>
              </a:spcBef>
              <a:spcAft>
                <a:spcPts val="300"/>
              </a:spcAft>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Times New Roman" panose="02020603050405020304" pitchFamily="18" charset="0"/>
                <a:cs typeface="Arial" panose="020B0604020202020204" pitchFamily="34" charset="0"/>
              </a:rPr>
              <a:t>A maximum limit, or 25% of the qualified plan balance </a:t>
            </a:r>
          </a:p>
          <a:p>
            <a:pPr marL="685800" lvl="1" indent="-342900" defTabSz="914400">
              <a:spcBef>
                <a:spcPts val="600"/>
              </a:spcBef>
              <a:spcAft>
                <a:spcPts val="300"/>
              </a:spcAft>
              <a:buSzPct val="100000"/>
              <a:buFont typeface="Wingdings" panose="05000000000000000000" pitchFamily="2" charset="2"/>
              <a:buChar char="Ø"/>
              <a:defRPr/>
            </a:pPr>
            <a:r>
              <a:rPr kumimoji="0" lang="en-US" sz="16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Times New Roman" panose="02020603050405020304" pitchFamily="18" charset="0"/>
                <a:cs typeface="Arial" panose="020B0604020202020204" pitchFamily="34" charset="0"/>
              </a:rPr>
              <a:t>What is the maximum funding limit?</a:t>
            </a:r>
          </a:p>
          <a:p>
            <a:pPr marL="978408" lvl="2" indent="-342900" defTabSz="914400">
              <a:spcBef>
                <a:spcPts val="600"/>
              </a:spcBef>
              <a:spcAft>
                <a:spcPts val="300"/>
              </a:spcAft>
              <a:buFont typeface="Wingdings" panose="05000000000000000000" pitchFamily="2" charset="2"/>
              <a:buChar char="Ø"/>
              <a:defRPr/>
            </a:pPr>
            <a:r>
              <a:rPr kumimoji="0" lang="en-US" sz="16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Times New Roman" panose="02020603050405020304" pitchFamily="18" charset="0"/>
                <a:cs typeface="Arial" panose="020B0604020202020204" pitchFamily="34" charset="0"/>
              </a:rPr>
              <a:t>$155,000 in 2023 (Notice 2022-55), and</a:t>
            </a:r>
          </a:p>
          <a:p>
            <a:pPr marL="978408" lvl="2" indent="-342900" defTabSz="914400">
              <a:spcBef>
                <a:spcPts val="600"/>
              </a:spcBef>
              <a:spcAft>
                <a:spcPts val="300"/>
              </a:spcAft>
              <a:buFont typeface="Wingdings" panose="05000000000000000000" pitchFamily="2" charset="2"/>
              <a:buChar char="Ø"/>
              <a:defRPr/>
            </a:pPr>
            <a:r>
              <a:rPr kumimoji="0" lang="en-US" sz="16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Times New Roman" panose="02020603050405020304" pitchFamily="18" charset="0"/>
                <a:cs typeface="Arial" panose="020B0604020202020204" pitchFamily="34" charset="0"/>
              </a:rPr>
              <a:t>$145,000 in 2022 (Notice 2021-61)</a:t>
            </a:r>
          </a:p>
          <a:p>
            <a:pPr marL="285750" marR="0" indent="-285750">
              <a:spcBef>
                <a:spcPts val="600"/>
              </a:spcBef>
              <a:spcAft>
                <a:spcPts val="300"/>
              </a:spcAft>
              <a:buFont typeface="Wingdings" panose="05000000000000000000" pitchFamily="2" charset="2"/>
              <a:buChar char="Ø"/>
            </a:pPr>
            <a:endParaRPr lang="en-US" sz="1600" b="1" dirty="0">
              <a:solidFill>
                <a:srgbClr val="7030A0"/>
              </a:solidFill>
              <a:latin typeface="Arial" panose="020B0604020202020204" pitchFamily="34" charset="0"/>
              <a:cs typeface="Arial" panose="020B0604020202020204" pitchFamily="34" charset="0"/>
            </a:endParaRPr>
          </a:p>
          <a:p>
            <a:pPr marL="285750" marR="0" indent="-285750">
              <a:spcBef>
                <a:spcPts val="600"/>
              </a:spcBef>
              <a:spcAft>
                <a:spcPts val="300"/>
              </a:spcAft>
              <a:buFont typeface="Wingdings" panose="05000000000000000000" pitchFamily="2" charset="2"/>
              <a:buChar char="Ø"/>
            </a:pPr>
            <a:r>
              <a:rPr lang="en-US" sz="1600" dirty="0">
                <a:solidFill>
                  <a:schemeClr val="tx1"/>
                </a:solidFill>
                <a:latin typeface="Arial" panose="020B0604020202020204" pitchFamily="34" charset="0"/>
                <a:ea typeface="Times New Roman" panose="02020603050405020304" pitchFamily="18" charset="0"/>
                <a:cs typeface="Arial" panose="020B0604020202020204" pitchFamily="34" charset="0"/>
              </a:rPr>
              <a:t>The QLAC amount is deducted from the account balance when computing the RMD amount, thus</a:t>
            </a:r>
          </a:p>
          <a:p>
            <a:pPr marL="628650" lvl="1" indent="-285750">
              <a:spcBef>
                <a:spcPts val="600"/>
              </a:spcBef>
              <a:spcAft>
                <a:spcPts val="300"/>
              </a:spcAft>
              <a:buFont typeface="Wingdings" panose="05000000000000000000" pitchFamily="2" charset="2"/>
              <a:buChar char="Ø"/>
            </a:pPr>
            <a:r>
              <a:rPr lang="en-US" sz="1600" dirty="0">
                <a:solidFill>
                  <a:schemeClr val="tx1"/>
                </a:solidFill>
                <a:latin typeface="Arial" panose="020B0604020202020204" pitchFamily="34" charset="0"/>
                <a:ea typeface="Times New Roman" panose="02020603050405020304" pitchFamily="18" charset="0"/>
                <a:cs typeface="Arial" panose="020B0604020202020204" pitchFamily="34" charset="0"/>
              </a:rPr>
              <a:t> A person can spread out their retirement funds over a longer period,</a:t>
            </a:r>
          </a:p>
          <a:p>
            <a:pPr marL="628650" lvl="1" indent="-285750">
              <a:spcBef>
                <a:spcPts val="600"/>
              </a:spcBef>
              <a:spcAft>
                <a:spcPts val="300"/>
              </a:spcAft>
              <a:buFont typeface="Wingdings" panose="05000000000000000000" pitchFamily="2" charset="2"/>
              <a:buChar char="Ø"/>
            </a:pPr>
            <a:r>
              <a:rPr lang="en-US" sz="1600" dirty="0">
                <a:solidFill>
                  <a:schemeClr val="tx1"/>
                </a:solidFill>
                <a:latin typeface="Arial" panose="020B0604020202020204" pitchFamily="34" charset="0"/>
                <a:ea typeface="Times New Roman" panose="02020603050405020304" pitchFamily="18" charset="0"/>
                <a:cs typeface="Arial" panose="020B0604020202020204" pitchFamily="34" charset="0"/>
              </a:rPr>
              <a:t> By reducing the RMD amount, a person incurs a lower tax liability during the early years of retirement, which also may translate into a lower Medicare premium, but </a:t>
            </a:r>
          </a:p>
          <a:p>
            <a:pPr marL="628650" lvl="1" indent="-285750">
              <a:spcBef>
                <a:spcPts val="600"/>
              </a:spcBef>
              <a:spcAft>
                <a:spcPts val="300"/>
              </a:spcAft>
              <a:buFont typeface="Wingdings" panose="05000000000000000000" pitchFamily="2" charset="2"/>
              <a:buChar char="Ø"/>
            </a:pPr>
            <a:r>
              <a:rPr lang="en-US" sz="1600" dirty="0">
                <a:solidFill>
                  <a:schemeClr val="tx1"/>
                </a:solidFill>
                <a:latin typeface="Arial" panose="020B0604020202020204" pitchFamily="34" charset="0"/>
                <a:ea typeface="Times New Roman" panose="02020603050405020304" pitchFamily="18" charset="0"/>
                <a:cs typeface="Arial" panose="020B0604020202020204" pitchFamily="34" charset="0"/>
              </a:rPr>
              <a:t> The annuity portion of the QLAC must begin no later than age 85</a:t>
            </a:r>
          </a:p>
          <a:p>
            <a:pPr marL="91440" indent="-91440" defTabSz="914400">
              <a:spcBef>
                <a:spcPts val="1200"/>
              </a:spcBef>
              <a:spcAft>
                <a:spcPts val="200"/>
              </a:spcAft>
              <a:buClr>
                <a:srgbClr val="E48312"/>
              </a:buClr>
              <a:buSzPct val="100000"/>
              <a:buFont typeface="Arial" panose="020B0604020202020204" pitchFamily="34" charset="0"/>
              <a:buChar char="•"/>
              <a:defRPr/>
            </a:pPr>
            <a:endParaRPr lang="en-US" sz="1600" dirty="0">
              <a:solidFill>
                <a:schemeClr val="tx1"/>
              </a:solidFill>
              <a:latin typeface="Arial" panose="020B0604020202020204" pitchFamily="34" charset="0"/>
              <a:cs typeface="Arial" panose="020B0604020202020204" pitchFamily="34" charset="0"/>
            </a:endParaRPr>
          </a:p>
          <a:p>
            <a:pPr marL="777240" lvl="2" indent="-91440" defTabSz="914400">
              <a:spcBef>
                <a:spcPts val="1200"/>
              </a:spcBef>
              <a:spcAft>
                <a:spcPts val="200"/>
              </a:spcAft>
              <a:buClr>
                <a:srgbClr val="E48312"/>
              </a:buClr>
              <a:buSzPct val="100000"/>
              <a:buFont typeface="Arial" panose="020B0604020202020204" pitchFamily="34" charset="0"/>
              <a:buChar char="•"/>
              <a:defRPr/>
            </a:pPr>
            <a:endParaRPr lang="en-US" dirty="0">
              <a:solidFill>
                <a:srgbClr val="000000"/>
              </a:solidFill>
              <a:latin typeface="Arial" panose="020B0604020202020204" pitchFamily="34" charset="0"/>
              <a:cs typeface="Arial" panose="020B0604020202020204" pitchFamily="34" charset="0"/>
            </a:endParaRPr>
          </a:p>
          <a:p>
            <a:pPr marL="434340" lvl="1" indent="-91440" defTabSz="914400">
              <a:spcBef>
                <a:spcPts val="1200"/>
              </a:spcBef>
              <a:spcAft>
                <a:spcPts val="200"/>
              </a:spcAft>
              <a:buClr>
                <a:srgbClr val="E48312"/>
              </a:buClr>
              <a:buSzPct val="100000"/>
              <a:buFont typeface="Arial" panose="020B0604020202020204" pitchFamily="34" charset="0"/>
              <a:buChar char="•"/>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84048" lvl="1" indent="-182880" defTabSz="914400">
              <a:spcBef>
                <a:spcPts val="200"/>
              </a:spcBef>
              <a:spcAft>
                <a:spcPts val="400"/>
              </a:spcAft>
              <a:buClr>
                <a:srgbClr val="E48312"/>
              </a:buClr>
              <a:buFont typeface="Arial" panose="020B0604020202020204" pitchFamily="34" charset="0"/>
              <a:buChar char="•"/>
              <a:defRPr/>
            </a:pPr>
            <a:endParaRPr lang="en-US" sz="1800" dirty="0">
              <a:solidFill>
                <a:srgbClr val="000000"/>
              </a:solidFill>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9230D310-7791-2167-B05F-BB41085AA50C}"/>
              </a:ext>
            </a:extLst>
          </p:cNvPr>
          <p:cNvSpPr>
            <a:spLocks noGrp="1"/>
          </p:cNvSpPr>
          <p:nvPr>
            <p:ph type="dt" sz="half" idx="10"/>
          </p:nvPr>
        </p:nvSpPr>
        <p:spPr/>
        <p:txBody>
          <a:bodyPr/>
          <a:lstStyle/>
          <a:p>
            <a:r>
              <a:rPr lang="en-US"/>
              <a:t>AAEPC - 11/9/2023</a:t>
            </a:r>
          </a:p>
        </p:txBody>
      </p:sp>
      <p:sp>
        <p:nvSpPr>
          <p:cNvPr id="5" name="Footer Placeholder 4">
            <a:extLst>
              <a:ext uri="{FF2B5EF4-FFF2-40B4-BE49-F238E27FC236}">
                <a16:creationId xmlns:a16="http://schemas.microsoft.com/office/drawing/2014/main" id="{03E447FA-7246-106E-85FF-01280FE971F9}"/>
              </a:ext>
            </a:extLst>
          </p:cNvPr>
          <p:cNvSpPr>
            <a:spLocks noGrp="1"/>
          </p:cNvSpPr>
          <p:nvPr>
            <p:ph type="ftr" sz="quarter" idx="11"/>
          </p:nvPr>
        </p:nvSpPr>
        <p:spPr/>
        <p:txBody>
          <a:bodyPr/>
          <a:lstStyle/>
          <a:p>
            <a:r>
              <a:rPr lang="en-US"/>
              <a:t>© 2023 A. P. Curatola</a:t>
            </a:r>
          </a:p>
        </p:txBody>
      </p:sp>
      <p:sp>
        <p:nvSpPr>
          <p:cNvPr id="6" name="Slide Number Placeholder 5">
            <a:extLst>
              <a:ext uri="{FF2B5EF4-FFF2-40B4-BE49-F238E27FC236}">
                <a16:creationId xmlns:a16="http://schemas.microsoft.com/office/drawing/2014/main" id="{45C22B43-0D45-A25C-F238-E1093A695EDB}"/>
              </a:ext>
            </a:extLst>
          </p:cNvPr>
          <p:cNvSpPr>
            <a:spLocks noGrp="1"/>
          </p:cNvSpPr>
          <p:nvPr>
            <p:ph type="sldNum" sz="quarter" idx="12"/>
          </p:nvPr>
        </p:nvSpPr>
        <p:spPr/>
        <p:txBody>
          <a:bodyPr/>
          <a:lstStyle/>
          <a:p>
            <a:fld id="{7C2B3464-E78B-4BE1-86B9-E4547740300B}" type="slidenum">
              <a:rPr lang="en-US" smtClean="0"/>
              <a:t>26</a:t>
            </a:fld>
            <a:endParaRPr lang="en-US"/>
          </a:p>
        </p:txBody>
      </p:sp>
    </p:spTree>
    <p:extLst>
      <p:ext uri="{BB962C8B-B14F-4D97-AF65-F5344CB8AC3E}">
        <p14:creationId xmlns:p14="http://schemas.microsoft.com/office/powerpoint/2010/main" val="13344045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F54F7-31F4-4371-A791-06D4DC9A1E69}"/>
              </a:ext>
            </a:extLst>
          </p:cNvPr>
          <p:cNvSpPr>
            <a:spLocks noGrp="1"/>
          </p:cNvSpPr>
          <p:nvPr>
            <p:ph type="title"/>
          </p:nvPr>
        </p:nvSpPr>
        <p:spPr>
          <a:xfrm>
            <a:off x="831851" y="768343"/>
            <a:ext cx="10515600" cy="1150609"/>
          </a:xfrm>
        </p:spPr>
        <p:txBody>
          <a:bodyPr>
            <a:normAutofit/>
          </a:bodyPr>
          <a:lstStyle/>
          <a:p>
            <a:pPr algn="ctr"/>
            <a:r>
              <a:rPr lang="en-US" sz="2400" b="1" spc="-50" dirty="0">
                <a:solidFill>
                  <a:srgbClr val="7030A0"/>
                </a:solidFill>
                <a:latin typeface="Arial" panose="020B0604020202020204" pitchFamily="34" charset="0"/>
                <a:cs typeface="Arial" panose="020B0604020202020204" pitchFamily="34" charset="0"/>
              </a:rPr>
              <a:t>Act § 202 SECURE 2.0 Act</a:t>
            </a:r>
            <a:br>
              <a:rPr lang="en-US" sz="2400" b="1" spc="-50" dirty="0">
                <a:solidFill>
                  <a:srgbClr val="7030A0"/>
                </a:solidFill>
                <a:latin typeface="Arial" panose="020B0604020202020204" pitchFamily="34" charset="0"/>
                <a:cs typeface="Arial" panose="020B0604020202020204" pitchFamily="34" charset="0"/>
              </a:rPr>
            </a:br>
            <a:r>
              <a:rPr lang="en-US" sz="2400" b="1" spc="-50" dirty="0">
                <a:solidFill>
                  <a:srgbClr val="7030A0"/>
                </a:solidFill>
                <a:latin typeface="Arial" panose="020B0604020202020204" pitchFamily="34" charset="0"/>
                <a:cs typeface="Arial" panose="020B0604020202020204" pitchFamily="34" charset="0"/>
              </a:rPr>
              <a:t>Qualified Longevity Annuity Contracts</a:t>
            </a:r>
            <a:br>
              <a:rPr lang="en-US" sz="2400" b="1" spc="-50" dirty="0">
                <a:solidFill>
                  <a:srgbClr val="7030A0"/>
                </a:solidFill>
                <a:latin typeface="Arial" panose="020B0604020202020204" pitchFamily="34" charset="0"/>
                <a:cs typeface="Arial" panose="020B0604020202020204" pitchFamily="34" charset="0"/>
              </a:rPr>
            </a:br>
            <a:endParaRPr lang="en-US" sz="2400" b="1" dirty="0">
              <a:solidFill>
                <a:srgbClr val="7030A0"/>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0CE477D-9AC6-49D2-BCD2-A18F0C2A2FCE}"/>
              </a:ext>
            </a:extLst>
          </p:cNvPr>
          <p:cNvSpPr>
            <a:spLocks noGrp="1"/>
          </p:cNvSpPr>
          <p:nvPr>
            <p:ph type="body" idx="1"/>
          </p:nvPr>
        </p:nvSpPr>
        <p:spPr>
          <a:xfrm>
            <a:off x="831851" y="1918951"/>
            <a:ext cx="10515600" cy="4170705"/>
          </a:xfrm>
        </p:spPr>
        <p:txBody>
          <a:bodyPr>
            <a:noAutofit/>
          </a:bodyPr>
          <a:lstStyle/>
          <a:p>
            <a:pPr marL="285750" marR="0" lvl="0" indent="-285750" algn="l" defTabSz="914400" rtl="0" eaLnBrk="1" fontAlgn="auto" latinLnBrk="0" hangingPunct="1">
              <a:lnSpc>
                <a:spcPct val="90000"/>
              </a:lnSpc>
              <a:spcBef>
                <a:spcPts val="600"/>
              </a:spcBef>
              <a:spcAft>
                <a:spcPts val="300"/>
              </a:spcAft>
              <a:buSzPct val="100000"/>
              <a:buFont typeface="Wingdings" panose="05000000000000000000" pitchFamily="2" charset="2"/>
              <a:buChar char="Ø"/>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lang="en-US" sz="1600" b="1" dirty="0">
                <a:solidFill>
                  <a:srgbClr val="7030A0"/>
                </a:solidFill>
                <a:latin typeface="Arial" panose="020B0604020202020204" pitchFamily="34" charset="0"/>
                <a:cs typeface="Arial" panose="020B0604020202020204" pitchFamily="34" charset="0"/>
              </a:rPr>
              <a:t>SECURE 2.0 Act: </a:t>
            </a:r>
            <a:r>
              <a:rPr lang="en-US" sz="1600" dirty="0">
                <a:latin typeface="Arial" panose="020B0604020202020204" pitchFamily="34" charset="0"/>
                <a:cs typeface="Arial" panose="020B0604020202020204" pitchFamily="34" charset="0"/>
              </a:rPr>
              <a:t>Several changes are made to QLACs, including</a:t>
            </a:r>
          </a:p>
          <a:p>
            <a:pPr marL="285750" marR="0" lvl="0" indent="-285750" algn="l" defTabSz="914400" rtl="0" eaLnBrk="1" fontAlgn="auto" latinLnBrk="0" hangingPunct="1">
              <a:lnSpc>
                <a:spcPct val="90000"/>
              </a:lnSpc>
              <a:spcBef>
                <a:spcPts val="600"/>
              </a:spcBef>
              <a:spcAft>
                <a:spcPts val="300"/>
              </a:spcAft>
              <a:buSzPct val="100000"/>
              <a:buFont typeface="Wingdings" panose="05000000000000000000" pitchFamily="2" charset="2"/>
              <a:buChar char="Ø"/>
              <a:tabLst/>
              <a:defRPr/>
            </a:pPr>
            <a:endParaRPr kumimoji="0" lang="en-US" sz="16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l" defTabSz="914400" rtl="0" eaLnBrk="1" fontAlgn="auto" latinLnBrk="0" hangingPunct="1">
              <a:lnSpc>
                <a:spcPct val="90000"/>
              </a:lnSpc>
              <a:spcBef>
                <a:spcPts val="600"/>
              </a:spcBef>
              <a:spcAft>
                <a:spcPts val="300"/>
              </a:spcAft>
              <a:buSzPct val="100000"/>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Times New Roman" panose="02020603050405020304" pitchFamily="18" charset="0"/>
                <a:cs typeface="Arial" panose="020B0604020202020204" pitchFamily="34" charset="0"/>
              </a:rPr>
              <a:t> A plan owner can fund the QLAC from their qualified plan </a:t>
            </a:r>
          </a:p>
          <a:p>
            <a:pPr marL="628650" lvl="1" indent="-285750" defTabSz="914400">
              <a:spcBef>
                <a:spcPts val="600"/>
              </a:spcBef>
              <a:spcAft>
                <a:spcPts val="300"/>
              </a:spcAft>
              <a:buSzPct val="100000"/>
              <a:buFont typeface="Wingdings" panose="05000000000000000000" pitchFamily="2" charset="2"/>
              <a:buChar char="Ø"/>
              <a:defRPr/>
            </a:pPr>
            <a:r>
              <a:rPr kumimoji="0" lang="en-US" sz="16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Times New Roman" panose="02020603050405020304" pitchFamily="18" charset="0"/>
                <a:cs typeface="Arial" panose="020B0604020202020204" pitchFamily="34" charset="0"/>
              </a:rPr>
              <a:t>Up to $200,000 (increased from $155,000), indexed for inflation as </a:t>
            </a:r>
            <a:r>
              <a:rPr lang="en-US" sz="1600" dirty="0">
                <a:solidFill>
                  <a:srgbClr val="000000">
                    <a:lumMod val="75000"/>
                    <a:lumOff val="25000"/>
                  </a:srgbClr>
                </a:solidFill>
                <a:latin typeface="Arial" panose="020B0604020202020204" pitchFamily="34" charset="0"/>
                <a:ea typeface="Times New Roman" panose="02020603050405020304" pitchFamily="18" charset="0"/>
                <a:cs typeface="Arial" panose="020B0604020202020204" pitchFamily="34" charset="0"/>
              </a:rPr>
              <a:t>of the date of enactment (Dec. 29, 2022)</a:t>
            </a:r>
            <a:endParaRPr kumimoji="0" lang="en-US" sz="16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971550" lvl="2" indent="-285750" defTabSz="914400">
              <a:spcBef>
                <a:spcPts val="600"/>
              </a:spcBef>
              <a:spcAft>
                <a:spcPts val="300"/>
              </a:spcAft>
              <a:buSzPct val="100000"/>
              <a:buFont typeface="Wingdings" panose="05000000000000000000" pitchFamily="2" charset="2"/>
              <a:buChar char="Ø"/>
              <a:defRPr/>
            </a:pPr>
            <a:r>
              <a:rPr lang="en-US" sz="1600" dirty="0">
                <a:solidFill>
                  <a:srgbClr val="0070C0"/>
                </a:solidFill>
                <a:latin typeface="Arial" panose="020B0604020202020204" pitchFamily="34" charset="0"/>
                <a:ea typeface="Times New Roman" panose="02020603050405020304" pitchFamily="18" charset="0"/>
                <a:cs typeface="Arial" panose="020B0604020202020204" pitchFamily="34" charset="0"/>
              </a:rPr>
              <a:t>Therefore, we have a new retroactive </a:t>
            </a: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maximum limit, and the 25% limit is repealed</a:t>
            </a:r>
          </a:p>
          <a:p>
            <a:pPr marL="628650" lvl="1" indent="-285750" defTabSz="914400">
              <a:spcBef>
                <a:spcPts val="600"/>
              </a:spcBef>
              <a:spcAft>
                <a:spcPts val="300"/>
              </a:spcAft>
              <a:buSzPct val="100000"/>
              <a:buFont typeface="Wingdings" panose="05000000000000000000" pitchFamily="2" charset="2"/>
              <a:buChar char="Ø"/>
              <a:defRPr/>
            </a:pPr>
            <a:endParaRPr lang="en-US" sz="1600" dirty="0">
              <a:solidFill>
                <a:srgbClr val="000000">
                  <a:lumMod val="75000"/>
                  <a:lumOff val="25000"/>
                </a:srgbClr>
              </a:solidFill>
              <a:latin typeface="Arial" panose="020B0604020202020204" pitchFamily="34" charset="0"/>
              <a:ea typeface="Times New Roman" panose="02020603050405020304" pitchFamily="18" charset="0"/>
              <a:cs typeface="Arial" panose="020B0604020202020204" pitchFamily="34" charset="0"/>
            </a:endParaRPr>
          </a:p>
          <a:p>
            <a:pPr marL="285750" indent="-285750" defTabSz="914400">
              <a:spcBef>
                <a:spcPts val="600"/>
              </a:spcBef>
              <a:spcAft>
                <a:spcPts val="300"/>
              </a:spcAft>
              <a:buSzPct val="100000"/>
              <a:buFont typeface="Wingdings" panose="05000000000000000000" pitchFamily="2" charset="2"/>
              <a:buChar char="Ø"/>
              <a:defRPr/>
            </a:pPr>
            <a:r>
              <a:rPr lang="en-US" sz="1600" dirty="0">
                <a:solidFill>
                  <a:srgbClr val="000000">
                    <a:lumMod val="75000"/>
                    <a:lumOff val="25000"/>
                  </a:srgbClr>
                </a:solidFill>
                <a:latin typeface="Arial" panose="020B0604020202020204" pitchFamily="34" charset="0"/>
                <a:ea typeface="Times New Roman" panose="02020603050405020304" pitchFamily="18" charset="0"/>
                <a:cs typeface="Arial" panose="020B0604020202020204" pitchFamily="34" charset="0"/>
              </a:rPr>
              <a:t>QLAC can now include a spousal survival rights provision</a:t>
            </a:r>
          </a:p>
          <a:p>
            <a:pPr marL="285750" indent="-285750" defTabSz="914400">
              <a:spcBef>
                <a:spcPts val="600"/>
              </a:spcBef>
              <a:spcAft>
                <a:spcPts val="300"/>
              </a:spcAft>
              <a:buSzPct val="100000"/>
              <a:buFont typeface="Wingdings" panose="05000000000000000000" pitchFamily="2" charset="2"/>
              <a:buChar char="Ø"/>
              <a:defRPr/>
            </a:pPr>
            <a:endParaRPr lang="en-US" sz="1600" dirty="0">
              <a:solidFill>
                <a:srgbClr val="000000">
                  <a:lumMod val="75000"/>
                  <a:lumOff val="25000"/>
                </a:srgbClr>
              </a:solidFill>
              <a:latin typeface="Arial" panose="020B0604020202020204" pitchFamily="34" charset="0"/>
              <a:cs typeface="Arial" panose="020B0604020202020204" pitchFamily="34" charset="0"/>
            </a:endParaRPr>
          </a:p>
          <a:p>
            <a:pPr marL="285750" indent="-285750" defTabSz="914400">
              <a:spcBef>
                <a:spcPts val="600"/>
              </a:spcBef>
              <a:spcAft>
                <a:spcPts val="300"/>
              </a:spcAft>
              <a:buSzPct val="100000"/>
              <a:buFont typeface="Wingdings" panose="05000000000000000000" pitchFamily="2" charset="2"/>
              <a:buChar char="Ø"/>
              <a:defRPr/>
            </a:pPr>
            <a:r>
              <a:rPr lang="en-US" sz="1600" dirty="0">
                <a:solidFill>
                  <a:srgbClr val="000000">
                    <a:lumMod val="75000"/>
                    <a:lumOff val="25000"/>
                  </a:srgbClr>
                </a:solidFill>
                <a:latin typeface="Arial" panose="020B0604020202020204" pitchFamily="34" charset="0"/>
                <a:cs typeface="Arial" panose="020B0604020202020204" pitchFamily="34" charset="0"/>
              </a:rPr>
              <a:t>A free-look back period of up to 90 days is permitted with respect to contracts purchased or received in an exchange on or after July 2, 2014</a:t>
            </a:r>
            <a:endParaRPr lang="en-US" sz="1600" dirty="0">
              <a:solidFill>
                <a:srgbClr val="000000"/>
              </a:solidFill>
              <a:latin typeface="Arial" panose="020B0604020202020204" pitchFamily="34" charset="0"/>
              <a:cs typeface="Arial" panose="020B0604020202020204" pitchFamily="34" charset="0"/>
            </a:endParaRPr>
          </a:p>
          <a:p>
            <a:pPr marL="434340" lvl="1" indent="-91440" defTabSz="914400">
              <a:spcBef>
                <a:spcPts val="1200"/>
              </a:spcBef>
              <a:spcAft>
                <a:spcPts val="200"/>
              </a:spcAft>
              <a:buClr>
                <a:srgbClr val="E48312"/>
              </a:buClr>
              <a:buSzPct val="100000"/>
              <a:buFont typeface="Arial" panose="020B0604020202020204" pitchFamily="34" charset="0"/>
              <a:buChar char="•"/>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84048" lvl="1" indent="-182880" defTabSz="914400">
              <a:spcBef>
                <a:spcPts val="200"/>
              </a:spcBef>
              <a:spcAft>
                <a:spcPts val="400"/>
              </a:spcAft>
              <a:buClr>
                <a:srgbClr val="E48312"/>
              </a:buClr>
              <a:buFont typeface="Arial" panose="020B0604020202020204" pitchFamily="34" charset="0"/>
              <a:buChar char="•"/>
              <a:defRPr/>
            </a:pPr>
            <a:endParaRPr lang="en-US" sz="1800" dirty="0">
              <a:solidFill>
                <a:srgbClr val="000000"/>
              </a:solidFill>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9230D310-7791-2167-B05F-BB41085AA50C}"/>
              </a:ext>
            </a:extLst>
          </p:cNvPr>
          <p:cNvSpPr>
            <a:spLocks noGrp="1"/>
          </p:cNvSpPr>
          <p:nvPr>
            <p:ph type="dt" sz="half" idx="10"/>
          </p:nvPr>
        </p:nvSpPr>
        <p:spPr/>
        <p:txBody>
          <a:bodyPr/>
          <a:lstStyle/>
          <a:p>
            <a:r>
              <a:rPr lang="en-US"/>
              <a:t>AAEPC - 11/9/2023</a:t>
            </a:r>
          </a:p>
        </p:txBody>
      </p:sp>
      <p:sp>
        <p:nvSpPr>
          <p:cNvPr id="5" name="Footer Placeholder 4">
            <a:extLst>
              <a:ext uri="{FF2B5EF4-FFF2-40B4-BE49-F238E27FC236}">
                <a16:creationId xmlns:a16="http://schemas.microsoft.com/office/drawing/2014/main" id="{03E447FA-7246-106E-85FF-01280FE971F9}"/>
              </a:ext>
            </a:extLst>
          </p:cNvPr>
          <p:cNvSpPr>
            <a:spLocks noGrp="1"/>
          </p:cNvSpPr>
          <p:nvPr>
            <p:ph type="ftr" sz="quarter" idx="11"/>
          </p:nvPr>
        </p:nvSpPr>
        <p:spPr/>
        <p:txBody>
          <a:bodyPr/>
          <a:lstStyle/>
          <a:p>
            <a:r>
              <a:rPr lang="en-US"/>
              <a:t>© 2023 A. P. Curatola</a:t>
            </a:r>
          </a:p>
        </p:txBody>
      </p:sp>
      <p:sp>
        <p:nvSpPr>
          <p:cNvPr id="6" name="Slide Number Placeholder 5">
            <a:extLst>
              <a:ext uri="{FF2B5EF4-FFF2-40B4-BE49-F238E27FC236}">
                <a16:creationId xmlns:a16="http://schemas.microsoft.com/office/drawing/2014/main" id="{45C22B43-0D45-A25C-F238-E1093A695EDB}"/>
              </a:ext>
            </a:extLst>
          </p:cNvPr>
          <p:cNvSpPr>
            <a:spLocks noGrp="1"/>
          </p:cNvSpPr>
          <p:nvPr>
            <p:ph type="sldNum" sz="quarter" idx="12"/>
          </p:nvPr>
        </p:nvSpPr>
        <p:spPr/>
        <p:txBody>
          <a:bodyPr/>
          <a:lstStyle/>
          <a:p>
            <a:fld id="{7C2B3464-E78B-4BE1-86B9-E4547740300B}" type="slidenum">
              <a:rPr lang="en-US" smtClean="0"/>
              <a:t>27</a:t>
            </a:fld>
            <a:endParaRPr lang="en-US"/>
          </a:p>
        </p:txBody>
      </p:sp>
    </p:spTree>
    <p:extLst>
      <p:ext uri="{BB962C8B-B14F-4D97-AF65-F5344CB8AC3E}">
        <p14:creationId xmlns:p14="http://schemas.microsoft.com/office/powerpoint/2010/main" val="1919413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F54F7-31F4-4371-A791-06D4DC9A1E69}"/>
              </a:ext>
            </a:extLst>
          </p:cNvPr>
          <p:cNvSpPr>
            <a:spLocks noGrp="1"/>
          </p:cNvSpPr>
          <p:nvPr>
            <p:ph type="title"/>
          </p:nvPr>
        </p:nvSpPr>
        <p:spPr>
          <a:xfrm>
            <a:off x="831851" y="768343"/>
            <a:ext cx="10515600" cy="1150609"/>
          </a:xfrm>
        </p:spPr>
        <p:txBody>
          <a:bodyPr>
            <a:normAutofit/>
          </a:bodyPr>
          <a:lstStyle/>
          <a:p>
            <a:pPr algn="ctr"/>
            <a:r>
              <a:rPr lang="en-US" sz="2400" b="1" spc="-50" dirty="0">
                <a:solidFill>
                  <a:srgbClr val="7030A0"/>
                </a:solidFill>
                <a:latin typeface="Arial" panose="020B0604020202020204" pitchFamily="34" charset="0"/>
                <a:cs typeface="Arial" panose="020B0604020202020204" pitchFamily="34" charset="0"/>
              </a:rPr>
              <a:t>Act § 333 SECURE 2.0 Act</a:t>
            </a:r>
            <a:br>
              <a:rPr lang="en-US" sz="2400" b="1" spc="-50" dirty="0">
                <a:solidFill>
                  <a:srgbClr val="7030A0"/>
                </a:solidFill>
                <a:latin typeface="Arial" panose="020B0604020202020204" pitchFamily="34" charset="0"/>
                <a:cs typeface="Arial" panose="020B0604020202020204" pitchFamily="34" charset="0"/>
              </a:rPr>
            </a:br>
            <a:r>
              <a:rPr lang="en-US" sz="2400" b="1" spc="-50" dirty="0">
                <a:solidFill>
                  <a:srgbClr val="7030A0"/>
                </a:solidFill>
                <a:latin typeface="Arial" panose="020B0604020202020204" pitchFamily="34" charset="0"/>
                <a:cs typeface="Arial" panose="020B0604020202020204" pitchFamily="34" charset="0"/>
              </a:rPr>
              <a:t>Early Distribution &amp; Excess Contribution Excise Taxes</a:t>
            </a:r>
            <a:br>
              <a:rPr lang="en-US" sz="2400" b="1" spc="-50" dirty="0">
                <a:solidFill>
                  <a:srgbClr val="7030A0"/>
                </a:solidFill>
                <a:latin typeface="Arial" panose="020B0604020202020204" pitchFamily="34" charset="0"/>
                <a:cs typeface="Arial" panose="020B0604020202020204" pitchFamily="34" charset="0"/>
              </a:rPr>
            </a:br>
            <a:endParaRPr lang="en-US" sz="2400" b="1" dirty="0">
              <a:solidFill>
                <a:srgbClr val="7030A0"/>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0CE477D-9AC6-49D2-BCD2-A18F0C2A2FCE}"/>
              </a:ext>
            </a:extLst>
          </p:cNvPr>
          <p:cNvSpPr>
            <a:spLocks noGrp="1"/>
          </p:cNvSpPr>
          <p:nvPr>
            <p:ph type="body" idx="1"/>
          </p:nvPr>
        </p:nvSpPr>
        <p:spPr>
          <a:xfrm>
            <a:off x="831851" y="1918951"/>
            <a:ext cx="10515600" cy="4170705"/>
          </a:xfrm>
        </p:spPr>
        <p:txBody>
          <a:bodyPr>
            <a:noAutofit/>
          </a:bodyPr>
          <a:lstStyle/>
          <a:p>
            <a:pPr marL="91440" marR="0" lvl="0" indent="-91440" algn="l" defTabSz="914400" rtl="0" eaLnBrk="1" fontAlgn="auto"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Additional 10% tax on Early Distributions &amp; 6% Excess Contribution tax</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34340" lvl="1" indent="-91440" defTabSz="914400">
              <a:spcBef>
                <a:spcPts val="1200"/>
              </a:spcBef>
              <a:spcAft>
                <a:spcPts val="200"/>
              </a:spcAft>
              <a:buClr>
                <a:srgbClr val="E48312"/>
              </a:buClr>
              <a:buSzPct val="100000"/>
              <a:buFont typeface="Arial" panose="020B0604020202020204" pitchFamily="34" charset="0"/>
              <a:buChar char="•"/>
              <a:defRPr/>
            </a:pPr>
            <a:r>
              <a:rPr lang="en-US" sz="1600" dirty="0">
                <a:solidFill>
                  <a:srgbClr val="000000"/>
                </a:solidFill>
                <a:latin typeface="Arial" panose="020B0604020202020204" pitchFamily="34" charset="0"/>
                <a:cs typeface="Arial" panose="020B0604020202020204" pitchFamily="34" charset="0"/>
              </a:rPr>
              <a:t> </a:t>
            </a:r>
            <a:r>
              <a:rPr lang="en-US" sz="1600" b="1" dirty="0">
                <a:solidFill>
                  <a:srgbClr val="7030A0"/>
                </a:solidFill>
                <a:latin typeface="Arial" panose="020B0604020202020204" pitchFamily="34" charset="0"/>
                <a:cs typeface="Arial" panose="020B0604020202020204" pitchFamily="34" charset="0"/>
              </a:rPr>
              <a:t>Pre-SECURE 2.0 Act:</a:t>
            </a:r>
            <a:r>
              <a:rPr lang="en-US" sz="1600" dirty="0">
                <a:solidFill>
                  <a:srgbClr val="000000"/>
                </a:solidFill>
                <a:latin typeface="Arial" panose="020B0604020202020204" pitchFamily="34" charset="0"/>
                <a:cs typeface="Arial" panose="020B0604020202020204" pitchFamily="34" charset="0"/>
              </a:rPr>
              <a:t> There are several remedies when an individual makes an excess contribution</a:t>
            </a:r>
          </a:p>
          <a:p>
            <a:pPr marL="777240" lvl="2" indent="-91440" defTabSz="914400">
              <a:spcBef>
                <a:spcPts val="1200"/>
              </a:spcBef>
              <a:spcAft>
                <a:spcPts val="200"/>
              </a:spcAft>
              <a:buClr>
                <a:srgbClr val="E48312"/>
              </a:buClr>
              <a:buSzPct val="100000"/>
              <a:buFont typeface="Arial" panose="020B0604020202020204" pitchFamily="34" charset="0"/>
              <a:buChar char="•"/>
              <a:defRPr/>
            </a:pPr>
            <a:r>
              <a:rPr lang="en-US" sz="1600" dirty="0">
                <a:solidFill>
                  <a:srgbClr val="000000"/>
                </a:solidFill>
                <a:latin typeface="Arial" panose="020B0604020202020204" pitchFamily="34" charset="0"/>
                <a:cs typeface="Arial" panose="020B0604020202020204" pitchFamily="34" charset="0"/>
              </a:rPr>
              <a:t>One of which is to withdraw the excess contribution &amp; its earnings before the tax return is due (including extensions)</a:t>
            </a:r>
          </a:p>
          <a:p>
            <a:pPr marL="777240" lvl="2" indent="-91440" defTabSz="914400">
              <a:spcBef>
                <a:spcPts val="1200"/>
              </a:spcBef>
              <a:spcAft>
                <a:spcPts val="200"/>
              </a:spcAft>
              <a:buClr>
                <a:srgbClr val="E48312"/>
              </a:buClr>
              <a:buSzPct val="100000"/>
              <a:buFont typeface="Arial" panose="020B0604020202020204" pitchFamily="34" charset="0"/>
              <a:buChar char="•"/>
              <a:defRPr/>
            </a:pPr>
            <a:r>
              <a:rPr lang="en-US" sz="1600" dirty="0">
                <a:solidFill>
                  <a:srgbClr val="000000"/>
                </a:solidFill>
                <a:latin typeface="Arial" panose="020B0604020202020204" pitchFamily="34" charset="0"/>
                <a:cs typeface="Arial" panose="020B0604020202020204" pitchFamily="34" charset="0"/>
              </a:rPr>
              <a:t>Avoid 6% excess contribution tax </a:t>
            </a:r>
            <a:r>
              <a:rPr lang="en-US" sz="1600" dirty="0">
                <a:solidFill>
                  <a:srgbClr val="FF0000"/>
                </a:solidFill>
                <a:latin typeface="Arial" panose="020B0604020202020204" pitchFamily="34" charset="0"/>
                <a:cs typeface="Arial" panose="020B0604020202020204" pitchFamily="34" charset="0"/>
              </a:rPr>
              <a:t>but</a:t>
            </a:r>
            <a:r>
              <a:rPr lang="en-US" sz="1600" dirty="0">
                <a:solidFill>
                  <a:srgbClr val="000000"/>
                </a:solidFill>
                <a:latin typeface="Arial" panose="020B0604020202020204" pitchFamily="34" charset="0"/>
                <a:cs typeface="Arial" panose="020B0604020202020204" pitchFamily="34" charset="0"/>
              </a:rPr>
              <a:t> the additional 10% tax is applied to the withdrawn interest</a:t>
            </a:r>
          </a:p>
          <a:p>
            <a:pPr marL="777240" lvl="2" indent="-91440" defTabSz="914400">
              <a:spcBef>
                <a:spcPts val="1200"/>
              </a:spcBef>
              <a:spcAft>
                <a:spcPts val="200"/>
              </a:spcAft>
              <a:buClr>
                <a:srgbClr val="E48312"/>
              </a:buClr>
              <a:buSzPct val="100000"/>
              <a:buFont typeface="Arial" panose="020B0604020202020204" pitchFamily="34" charset="0"/>
              <a:buChar char="•"/>
              <a:defRPr/>
            </a:pPr>
            <a:endParaRPr lang="en-US" sz="1600" dirty="0">
              <a:solidFill>
                <a:srgbClr val="000000"/>
              </a:solidFill>
              <a:latin typeface="Arial" panose="020B0604020202020204" pitchFamily="34" charset="0"/>
              <a:cs typeface="Arial" panose="020B0604020202020204" pitchFamily="34" charset="0"/>
            </a:endParaRPr>
          </a:p>
          <a:p>
            <a:pPr marL="434340" lvl="1" indent="-91440" defTabSz="914400">
              <a:spcBef>
                <a:spcPts val="1200"/>
              </a:spcBef>
              <a:spcAft>
                <a:spcPts val="200"/>
              </a:spcAft>
              <a:buClr>
                <a:srgbClr val="E48312"/>
              </a:buClr>
              <a:buSzPct val="100000"/>
              <a:buFont typeface="Arial" panose="020B0604020202020204" pitchFamily="34" charset="0"/>
              <a:buChar char="•"/>
              <a:defRPr/>
            </a:pPr>
            <a:r>
              <a:rPr lang="en-US" sz="1600" dirty="0">
                <a:solidFill>
                  <a:srgbClr val="000000"/>
                </a:solidFill>
                <a:latin typeface="Arial" panose="020B0604020202020204" pitchFamily="34" charset="0"/>
                <a:cs typeface="Arial" panose="020B0604020202020204" pitchFamily="34" charset="0"/>
              </a:rPr>
              <a:t> </a:t>
            </a:r>
            <a:r>
              <a:rPr lang="en-US" sz="1600" b="1" dirty="0">
                <a:solidFill>
                  <a:srgbClr val="7030A0"/>
                </a:solidFill>
                <a:latin typeface="Arial" panose="020B0604020202020204" pitchFamily="34" charset="0"/>
                <a:cs typeface="Arial" panose="020B0604020202020204" pitchFamily="34" charset="0"/>
              </a:rPr>
              <a:t>SECURE 2.0 Act: </a:t>
            </a:r>
            <a:r>
              <a:rPr lang="en-US" sz="1600" dirty="0">
                <a:solidFill>
                  <a:srgbClr val="000000"/>
                </a:solidFill>
                <a:latin typeface="Arial" panose="020B0604020202020204" pitchFamily="34" charset="0"/>
                <a:cs typeface="Arial" panose="020B0604020202020204" pitchFamily="34" charset="0"/>
              </a:rPr>
              <a:t>The 10% additional tax no longer applies on the returned interest resulting from correcting an excess contribution to one’s IRA. </a:t>
            </a:r>
          </a:p>
          <a:p>
            <a:pPr marL="777240" lvl="2" indent="-91440" defTabSz="914400">
              <a:spcBef>
                <a:spcPts val="1200"/>
              </a:spcBef>
              <a:spcAft>
                <a:spcPts val="200"/>
              </a:spcAft>
              <a:buClr>
                <a:srgbClr val="E48312"/>
              </a:buClr>
              <a:buSzPct val="100000"/>
              <a:buFont typeface="Arial" panose="020B0604020202020204" pitchFamily="34" charset="0"/>
              <a:buChar char="•"/>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This </a:t>
            </a:r>
            <a:r>
              <a:rPr lang="en-US" sz="1600" dirty="0">
                <a:solidFill>
                  <a:srgbClr val="000000"/>
                </a:solidFill>
                <a:latin typeface="Arial" panose="020B0604020202020204" pitchFamily="34" charset="0"/>
                <a:cs typeface="Arial" panose="020B0604020202020204" pitchFamily="34" charset="0"/>
              </a:rPr>
              <a:t>provision is effective on the date of enactment (December 29, 2022), without regard to whether the act (or failure to act) upon which the determination is based occurred before such date</a:t>
            </a:r>
            <a:endParaRPr lang="en-US" dirty="0">
              <a:solidFill>
                <a:srgbClr val="FF0000"/>
              </a:solidFill>
              <a:latin typeface="Arial" panose="020B0604020202020204" pitchFamily="34" charset="0"/>
              <a:cs typeface="Arial" panose="020B0604020202020204" pitchFamily="34" charset="0"/>
            </a:endParaRPr>
          </a:p>
          <a:p>
            <a:pPr marL="777240" lvl="2" indent="-91440" defTabSz="914400">
              <a:spcBef>
                <a:spcPts val="1200"/>
              </a:spcBef>
              <a:spcAft>
                <a:spcPts val="200"/>
              </a:spcAft>
              <a:buClr>
                <a:srgbClr val="E48312"/>
              </a:buClr>
              <a:buSzPct val="100000"/>
              <a:buFont typeface="Arial" panose="020B0604020202020204" pitchFamily="34" charset="0"/>
              <a:buChar char="•"/>
              <a:defRPr/>
            </a:pPr>
            <a:endParaRPr lang="en-US" dirty="0">
              <a:solidFill>
                <a:srgbClr val="000000"/>
              </a:solidFill>
              <a:latin typeface="Arial" panose="020B0604020202020204" pitchFamily="34" charset="0"/>
              <a:cs typeface="Arial" panose="020B0604020202020204" pitchFamily="34" charset="0"/>
            </a:endParaRPr>
          </a:p>
          <a:p>
            <a:pPr marL="434340" lvl="1" indent="-91440" defTabSz="914400">
              <a:spcBef>
                <a:spcPts val="1200"/>
              </a:spcBef>
              <a:spcAft>
                <a:spcPts val="200"/>
              </a:spcAft>
              <a:buClr>
                <a:srgbClr val="E48312"/>
              </a:buClr>
              <a:buSzPct val="100000"/>
              <a:buFont typeface="Arial" panose="020B0604020202020204" pitchFamily="34" charset="0"/>
              <a:buChar char="•"/>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84048" lvl="1" indent="-182880" defTabSz="914400">
              <a:spcBef>
                <a:spcPts val="200"/>
              </a:spcBef>
              <a:spcAft>
                <a:spcPts val="400"/>
              </a:spcAft>
              <a:buClr>
                <a:srgbClr val="E48312"/>
              </a:buClr>
              <a:buFont typeface="Arial" panose="020B0604020202020204" pitchFamily="34" charset="0"/>
              <a:buChar char="•"/>
              <a:defRPr/>
            </a:pPr>
            <a:endParaRPr lang="en-US" sz="1800" dirty="0">
              <a:solidFill>
                <a:srgbClr val="000000"/>
              </a:solidFill>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5A7E506A-1F94-4DC5-D3F9-321503A4FD46}"/>
              </a:ext>
            </a:extLst>
          </p:cNvPr>
          <p:cNvSpPr>
            <a:spLocks noGrp="1"/>
          </p:cNvSpPr>
          <p:nvPr>
            <p:ph type="dt" sz="half" idx="10"/>
          </p:nvPr>
        </p:nvSpPr>
        <p:spPr/>
        <p:txBody>
          <a:bodyPr/>
          <a:lstStyle/>
          <a:p>
            <a:r>
              <a:rPr lang="en-US"/>
              <a:t>AAEPC - 11/9/2023</a:t>
            </a:r>
          </a:p>
        </p:txBody>
      </p:sp>
      <p:sp>
        <p:nvSpPr>
          <p:cNvPr id="5" name="Footer Placeholder 4">
            <a:extLst>
              <a:ext uri="{FF2B5EF4-FFF2-40B4-BE49-F238E27FC236}">
                <a16:creationId xmlns:a16="http://schemas.microsoft.com/office/drawing/2014/main" id="{C61A3549-7C2B-D07F-533C-5E6B0DBBF9FC}"/>
              </a:ext>
            </a:extLst>
          </p:cNvPr>
          <p:cNvSpPr>
            <a:spLocks noGrp="1"/>
          </p:cNvSpPr>
          <p:nvPr>
            <p:ph type="ftr" sz="quarter" idx="11"/>
          </p:nvPr>
        </p:nvSpPr>
        <p:spPr/>
        <p:txBody>
          <a:bodyPr/>
          <a:lstStyle/>
          <a:p>
            <a:r>
              <a:rPr lang="en-US"/>
              <a:t>© 2023 A. P. Curatola</a:t>
            </a:r>
          </a:p>
        </p:txBody>
      </p:sp>
      <p:sp>
        <p:nvSpPr>
          <p:cNvPr id="6" name="Slide Number Placeholder 5">
            <a:extLst>
              <a:ext uri="{FF2B5EF4-FFF2-40B4-BE49-F238E27FC236}">
                <a16:creationId xmlns:a16="http://schemas.microsoft.com/office/drawing/2014/main" id="{85EA9906-FF76-36B9-49C6-C6FFAABAABBD}"/>
              </a:ext>
            </a:extLst>
          </p:cNvPr>
          <p:cNvSpPr>
            <a:spLocks noGrp="1"/>
          </p:cNvSpPr>
          <p:nvPr>
            <p:ph type="sldNum" sz="quarter" idx="12"/>
          </p:nvPr>
        </p:nvSpPr>
        <p:spPr/>
        <p:txBody>
          <a:bodyPr/>
          <a:lstStyle/>
          <a:p>
            <a:fld id="{7C2B3464-E78B-4BE1-86B9-E4547740300B}" type="slidenum">
              <a:rPr lang="en-US" smtClean="0"/>
              <a:t>28</a:t>
            </a:fld>
            <a:endParaRPr lang="en-US"/>
          </a:p>
        </p:txBody>
      </p:sp>
    </p:spTree>
    <p:extLst>
      <p:ext uri="{BB962C8B-B14F-4D97-AF65-F5344CB8AC3E}">
        <p14:creationId xmlns:p14="http://schemas.microsoft.com/office/powerpoint/2010/main" val="1120721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F54F7-31F4-4371-A791-06D4DC9A1E69}"/>
              </a:ext>
            </a:extLst>
          </p:cNvPr>
          <p:cNvSpPr>
            <a:spLocks noGrp="1"/>
          </p:cNvSpPr>
          <p:nvPr>
            <p:ph type="title"/>
          </p:nvPr>
        </p:nvSpPr>
        <p:spPr>
          <a:xfrm>
            <a:off x="831851" y="768343"/>
            <a:ext cx="10515600" cy="1150609"/>
          </a:xfrm>
        </p:spPr>
        <p:txBody>
          <a:bodyPr>
            <a:normAutofit/>
          </a:bodyPr>
          <a:lstStyle/>
          <a:p>
            <a:pPr algn="ctr"/>
            <a:r>
              <a:rPr lang="en-US" sz="2400" b="1" spc="-50" dirty="0">
                <a:solidFill>
                  <a:srgbClr val="7030A0"/>
                </a:solidFill>
                <a:latin typeface="Arial" panose="020B0604020202020204" pitchFamily="34" charset="0"/>
                <a:cs typeface="Arial" panose="020B0604020202020204" pitchFamily="34" charset="0"/>
              </a:rPr>
              <a:t>Act §§ 314 and 326 SECURE 2.0 Act</a:t>
            </a:r>
            <a:br>
              <a:rPr lang="en-US" sz="2400" b="1" spc="-50" dirty="0">
                <a:solidFill>
                  <a:srgbClr val="7030A0"/>
                </a:solidFill>
                <a:latin typeface="Arial" panose="020B0604020202020204" pitchFamily="34" charset="0"/>
                <a:cs typeface="Arial" panose="020B0604020202020204" pitchFamily="34" charset="0"/>
              </a:rPr>
            </a:br>
            <a:r>
              <a:rPr lang="en-US" sz="2400" b="1" spc="-50" dirty="0">
                <a:solidFill>
                  <a:srgbClr val="7030A0"/>
                </a:solidFill>
                <a:latin typeface="Arial" panose="020B0604020202020204" pitchFamily="34" charset="0"/>
                <a:cs typeface="Arial" panose="020B0604020202020204" pitchFamily="34" charset="0"/>
              </a:rPr>
              <a:t>Early Distribution Excise Taxes</a:t>
            </a:r>
            <a:br>
              <a:rPr lang="en-US" sz="2400" b="1" spc="-50" dirty="0">
                <a:solidFill>
                  <a:srgbClr val="7030A0"/>
                </a:solidFill>
                <a:latin typeface="Arial" panose="020B0604020202020204" pitchFamily="34" charset="0"/>
                <a:cs typeface="Arial" panose="020B0604020202020204" pitchFamily="34" charset="0"/>
              </a:rPr>
            </a:br>
            <a:endParaRPr lang="en-US" sz="2400" b="1" dirty="0">
              <a:solidFill>
                <a:srgbClr val="7030A0"/>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0CE477D-9AC6-49D2-BCD2-A18F0C2A2FCE}"/>
              </a:ext>
            </a:extLst>
          </p:cNvPr>
          <p:cNvSpPr>
            <a:spLocks noGrp="1"/>
          </p:cNvSpPr>
          <p:nvPr>
            <p:ph type="body" idx="1"/>
          </p:nvPr>
        </p:nvSpPr>
        <p:spPr>
          <a:xfrm>
            <a:off x="831851" y="1918951"/>
            <a:ext cx="10515600" cy="4170705"/>
          </a:xfrm>
        </p:spPr>
        <p:txBody>
          <a:bodyPr>
            <a:noAutofit/>
          </a:bodyPr>
          <a:lstStyle/>
          <a:p>
            <a:pPr marL="285750" marR="0" lvl="0" indent="-285750" algn="l" defTabSz="914400" rtl="0" eaLnBrk="1" fontAlgn="auto" latinLnBrk="0" hangingPunct="1">
              <a:lnSpc>
                <a:spcPct val="90000"/>
              </a:lnSpc>
              <a:spcBef>
                <a:spcPts val="1200"/>
              </a:spcBef>
              <a:spcAft>
                <a:spcPts val="200"/>
              </a:spcAft>
              <a:buSzPct val="100000"/>
              <a:buFont typeface="Wingdings" panose="05000000000000000000" pitchFamily="2" charset="2"/>
              <a:buChar char="Ø"/>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lang="en-US" sz="1600" b="1" dirty="0">
                <a:solidFill>
                  <a:srgbClr val="7030A0"/>
                </a:solidFill>
                <a:latin typeface="Arial" panose="020B0604020202020204" pitchFamily="34" charset="0"/>
                <a:cs typeface="Arial" panose="020B0604020202020204" pitchFamily="34" charset="0"/>
              </a:rPr>
              <a:t>SECURE 2.0 Act: </a:t>
            </a:r>
            <a:r>
              <a:rPr lang="en-US" sz="1600" dirty="0">
                <a:latin typeface="Arial" panose="020B0604020202020204" pitchFamily="34" charset="0"/>
                <a:cs typeface="Arial" panose="020B0604020202020204" pitchFamily="34" charset="0"/>
              </a:rPr>
              <a:t>The 10% additional tax no longer applies on several new situations</a:t>
            </a:r>
          </a:p>
          <a:p>
            <a:pPr marL="971550" lvl="2" indent="-285750" defTabSz="914400">
              <a:spcBef>
                <a:spcPts val="1200"/>
              </a:spcBef>
              <a:spcAft>
                <a:spcPts val="200"/>
              </a:spcAft>
              <a:buSzPct val="100000"/>
              <a:buFont typeface="Wingdings" panose="05000000000000000000" pitchFamily="2" charset="2"/>
              <a:buChar char="Ø"/>
              <a:defRPr/>
            </a:pPr>
            <a:r>
              <a:rPr kumimoji="0" lang="en-US" sz="160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Act </a:t>
            </a:r>
            <a:r>
              <a:rPr lang="en-US" sz="1600" spc="-50" dirty="0">
                <a:solidFill>
                  <a:schemeClr val="tx1"/>
                </a:solidFill>
                <a:latin typeface="Arial" panose="020B0604020202020204" pitchFamily="34" charset="0"/>
                <a:cs typeface="Arial" panose="020B0604020202020204" pitchFamily="34" charset="0"/>
              </a:rPr>
              <a:t>§ 314 allows domestic abuse survivors to withdraw retirement savings </a:t>
            </a:r>
            <a:r>
              <a:rPr lang="en-US" sz="1600" b="1" dirty="0">
                <a:solidFill>
                  <a:srgbClr val="0070C0"/>
                </a:solidFill>
                <a:latin typeface="Arial" panose="020B0604020202020204" pitchFamily="34" charset="0"/>
                <a:cs typeface="Arial" panose="020B0604020202020204" pitchFamily="34" charset="0"/>
              </a:rPr>
              <a:t>after 2023</a:t>
            </a:r>
            <a:endParaRPr lang="en-US" sz="1600" b="1" spc="-50" dirty="0">
              <a:solidFill>
                <a:srgbClr val="0070C0"/>
              </a:solidFill>
              <a:latin typeface="Arial" panose="020B0604020202020204" pitchFamily="34" charset="0"/>
              <a:cs typeface="Arial" panose="020B0604020202020204" pitchFamily="34" charset="0"/>
            </a:endParaRPr>
          </a:p>
          <a:p>
            <a:pPr marL="1314450" lvl="3" indent="-285750" defTabSz="914400">
              <a:spcBef>
                <a:spcPts val="1200"/>
              </a:spcBef>
              <a:spcAft>
                <a:spcPts val="200"/>
              </a:spcAft>
              <a:buSzPct val="100000"/>
              <a:buFont typeface="Wingdings" panose="05000000000000000000" pitchFamily="2" charset="2"/>
              <a:buChar char="Ø"/>
              <a:defRPr/>
            </a:pPr>
            <a:r>
              <a:rPr kumimoji="0" lang="en-US" sz="1600" i="0" u="none" strike="noStrike" kern="1200" cap="none" spc="-5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Up to the lesser of $10,000 or 50</a:t>
            </a:r>
            <a:r>
              <a:rPr lang="en-US" sz="1600" spc="-50" dirty="0">
                <a:solidFill>
                  <a:schemeClr val="tx1"/>
                </a:solidFill>
                <a:latin typeface="Arial" panose="020B0604020202020204" pitchFamily="34" charset="0"/>
                <a:cs typeface="Arial" panose="020B0604020202020204" pitchFamily="34" charset="0"/>
              </a:rPr>
              <a:t>% of the participant’s account without incurring the 10% tax, and</a:t>
            </a:r>
          </a:p>
          <a:p>
            <a:pPr marL="1314450" lvl="3" indent="-285750" defTabSz="914400">
              <a:spcBef>
                <a:spcPts val="1200"/>
              </a:spcBef>
              <a:spcAft>
                <a:spcPts val="200"/>
              </a:spcAft>
              <a:buSzPct val="100000"/>
              <a:buFont typeface="Wingdings" panose="05000000000000000000" pitchFamily="2" charset="2"/>
              <a:buChar char="Ø"/>
              <a:defRPr/>
            </a:pPr>
            <a:r>
              <a:rPr kumimoji="0" lang="en-US" sz="160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To repay the withdrawn money over 3 years </a:t>
            </a:r>
            <a:r>
              <a:rPr kumimoji="0" lang="en-US" sz="16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AND </a:t>
            </a:r>
            <a:r>
              <a:rPr kumimoji="0" lang="en-US" sz="160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to recover the taxes paid on the withdrawn money</a:t>
            </a:r>
          </a:p>
          <a:p>
            <a:pPr marL="1314450" lvl="3" indent="-285750" defTabSz="914400">
              <a:spcBef>
                <a:spcPts val="1200"/>
              </a:spcBef>
              <a:spcAft>
                <a:spcPts val="200"/>
              </a:spcAft>
              <a:buSzPct val="100000"/>
              <a:buFont typeface="Wingdings" panose="05000000000000000000" pitchFamily="2" charset="2"/>
              <a:buChar char="Ø"/>
              <a:defRPr/>
            </a:pPr>
            <a:endParaRPr kumimoji="0" lang="en-US" sz="160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971550" lvl="2" indent="-285750" defTabSz="914400">
              <a:spcBef>
                <a:spcPts val="1200"/>
              </a:spcBef>
              <a:spcAft>
                <a:spcPts val="200"/>
              </a:spcAft>
              <a:buSzPct val="100000"/>
              <a:buFont typeface="Wingdings" panose="05000000000000000000" pitchFamily="2" charset="2"/>
              <a:buChar char="Ø"/>
              <a:defRPr/>
            </a:pPr>
            <a:r>
              <a:rPr kumimoji="0" lang="en-US" sz="160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Act </a:t>
            </a:r>
            <a:r>
              <a:rPr lang="en-US" sz="1600" spc="-50" dirty="0">
                <a:solidFill>
                  <a:schemeClr val="tx1"/>
                </a:solidFill>
                <a:latin typeface="Arial" panose="020B0604020202020204" pitchFamily="34" charset="0"/>
                <a:cs typeface="Arial" panose="020B0604020202020204" pitchFamily="34" charset="0"/>
              </a:rPr>
              <a:t>§ 326 allows terminally ill individuals to withdraw retirement savings after the enactment date (Dec 29,2022)</a:t>
            </a:r>
          </a:p>
          <a:p>
            <a:pPr marL="971550" lvl="2" indent="-285750" defTabSz="914400">
              <a:spcBef>
                <a:spcPts val="1200"/>
              </a:spcBef>
              <a:spcAft>
                <a:spcPts val="200"/>
              </a:spcAft>
              <a:buSzPct val="100000"/>
              <a:buFont typeface="Wingdings" panose="05000000000000000000" pitchFamily="2" charset="2"/>
              <a:buChar char="Ø"/>
              <a:defRPr/>
            </a:pPr>
            <a:endParaRPr lang="en-US" sz="1600" spc="-50" dirty="0">
              <a:solidFill>
                <a:schemeClr val="tx1"/>
              </a:solidFill>
              <a:latin typeface="Arial" panose="020B0604020202020204" pitchFamily="34" charset="0"/>
              <a:cs typeface="Arial" panose="020B0604020202020204" pitchFamily="34" charset="0"/>
            </a:endParaRPr>
          </a:p>
          <a:p>
            <a:pPr marL="971550" lvl="2" indent="-285750" defTabSz="914400">
              <a:spcBef>
                <a:spcPts val="1200"/>
              </a:spcBef>
              <a:spcAft>
                <a:spcPts val="200"/>
              </a:spcAft>
              <a:buSzPct val="100000"/>
              <a:buFont typeface="Wingdings" panose="05000000000000000000" pitchFamily="2" charset="2"/>
              <a:buChar char="Ø"/>
              <a:defRPr/>
            </a:pPr>
            <a:r>
              <a:rPr lang="en-US" sz="1600" spc="-50" dirty="0">
                <a:solidFill>
                  <a:schemeClr val="tx1"/>
                </a:solidFill>
                <a:latin typeface="Arial" panose="020B0604020202020204" pitchFamily="34" charset="0"/>
                <a:cs typeface="Arial" panose="020B0604020202020204" pitchFamily="34" charset="0"/>
              </a:rPr>
              <a:t>Act § 308 allows private sector firefighters to withdraw retirement savings at age 50 </a:t>
            </a:r>
            <a:r>
              <a:rPr lang="en-US" sz="1600" spc="-50" dirty="0">
                <a:solidFill>
                  <a:srgbClr val="0070C0"/>
                </a:solidFill>
                <a:latin typeface="Arial" panose="020B0604020202020204" pitchFamily="34" charset="0"/>
                <a:cs typeface="Arial" panose="020B0604020202020204" pitchFamily="34" charset="0"/>
              </a:rPr>
              <a:t>(same as public sector firefighters)</a:t>
            </a:r>
            <a:endParaRPr kumimoji="0" lang="en-US" sz="160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4" name="Date Placeholder 3">
            <a:extLst>
              <a:ext uri="{FF2B5EF4-FFF2-40B4-BE49-F238E27FC236}">
                <a16:creationId xmlns:a16="http://schemas.microsoft.com/office/drawing/2014/main" id="{07D428D3-65F5-167F-3196-B89AF5A85F0B}"/>
              </a:ext>
            </a:extLst>
          </p:cNvPr>
          <p:cNvSpPr>
            <a:spLocks noGrp="1"/>
          </p:cNvSpPr>
          <p:nvPr>
            <p:ph type="dt" sz="half" idx="10"/>
          </p:nvPr>
        </p:nvSpPr>
        <p:spPr/>
        <p:txBody>
          <a:bodyPr/>
          <a:lstStyle/>
          <a:p>
            <a:r>
              <a:rPr lang="en-US"/>
              <a:t>AAEPC - 11/9/2023</a:t>
            </a:r>
          </a:p>
        </p:txBody>
      </p:sp>
      <p:sp>
        <p:nvSpPr>
          <p:cNvPr id="5" name="Footer Placeholder 4">
            <a:extLst>
              <a:ext uri="{FF2B5EF4-FFF2-40B4-BE49-F238E27FC236}">
                <a16:creationId xmlns:a16="http://schemas.microsoft.com/office/drawing/2014/main" id="{B690856E-9A8F-729F-2742-92FD039C5CEE}"/>
              </a:ext>
            </a:extLst>
          </p:cNvPr>
          <p:cNvSpPr>
            <a:spLocks noGrp="1"/>
          </p:cNvSpPr>
          <p:nvPr>
            <p:ph type="ftr" sz="quarter" idx="11"/>
          </p:nvPr>
        </p:nvSpPr>
        <p:spPr/>
        <p:txBody>
          <a:bodyPr/>
          <a:lstStyle/>
          <a:p>
            <a:r>
              <a:rPr lang="en-US"/>
              <a:t>© 2023 A. P. Curatola</a:t>
            </a:r>
          </a:p>
        </p:txBody>
      </p:sp>
      <p:sp>
        <p:nvSpPr>
          <p:cNvPr id="6" name="Slide Number Placeholder 5">
            <a:extLst>
              <a:ext uri="{FF2B5EF4-FFF2-40B4-BE49-F238E27FC236}">
                <a16:creationId xmlns:a16="http://schemas.microsoft.com/office/drawing/2014/main" id="{D3AD5A2A-60E4-E5D4-0ACD-F9AC3D953786}"/>
              </a:ext>
            </a:extLst>
          </p:cNvPr>
          <p:cNvSpPr>
            <a:spLocks noGrp="1"/>
          </p:cNvSpPr>
          <p:nvPr>
            <p:ph type="sldNum" sz="quarter" idx="12"/>
          </p:nvPr>
        </p:nvSpPr>
        <p:spPr/>
        <p:txBody>
          <a:bodyPr/>
          <a:lstStyle/>
          <a:p>
            <a:fld id="{7C2B3464-E78B-4BE1-86B9-E4547740300B}" type="slidenum">
              <a:rPr lang="en-US" smtClean="0"/>
              <a:t>29</a:t>
            </a:fld>
            <a:endParaRPr lang="en-US"/>
          </a:p>
        </p:txBody>
      </p:sp>
    </p:spTree>
    <p:extLst>
      <p:ext uri="{BB962C8B-B14F-4D97-AF65-F5344CB8AC3E}">
        <p14:creationId xmlns:p14="http://schemas.microsoft.com/office/powerpoint/2010/main" val="2127458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F54F7-31F4-4371-A791-06D4DC9A1E69}"/>
              </a:ext>
            </a:extLst>
          </p:cNvPr>
          <p:cNvSpPr>
            <a:spLocks noGrp="1"/>
          </p:cNvSpPr>
          <p:nvPr>
            <p:ph type="title"/>
          </p:nvPr>
        </p:nvSpPr>
        <p:spPr>
          <a:xfrm>
            <a:off x="831851" y="768343"/>
            <a:ext cx="10515600" cy="1150609"/>
          </a:xfrm>
        </p:spPr>
        <p:txBody>
          <a:bodyPr>
            <a:normAutofit/>
          </a:bodyPr>
          <a:lstStyle/>
          <a:p>
            <a:pPr algn="ctr"/>
            <a:r>
              <a:rPr kumimoji="0" lang="en-US" sz="2400" b="1" i="0" u="none" strike="noStrike" kern="1200" cap="none" spc="-50" normalizeH="0" baseline="0" noProof="0" dirty="0">
                <a:ln>
                  <a:noFill/>
                </a:ln>
                <a:solidFill>
                  <a:srgbClr val="7030A0"/>
                </a:solidFill>
                <a:effectLst/>
                <a:uLnTx/>
                <a:uFillTx/>
                <a:latin typeface="Arial" panose="020B0604020202020204" pitchFamily="34" charset="0"/>
                <a:ea typeface="+mj-ea"/>
                <a:cs typeface="Arial" panose="020B0604020202020204" pitchFamily="34" charset="0"/>
              </a:rPr>
              <a:t>Expiring 2022 Business Tax Provisions Status</a:t>
            </a:r>
            <a:br>
              <a:rPr lang="en-US" sz="2400" b="1" spc="-50" dirty="0">
                <a:solidFill>
                  <a:srgbClr val="7030A0"/>
                </a:solidFill>
                <a:latin typeface="Arial" panose="020B0604020202020204" pitchFamily="34" charset="0"/>
                <a:cs typeface="Arial" panose="020B0604020202020204" pitchFamily="34" charset="0"/>
              </a:rPr>
            </a:br>
            <a:endParaRPr lang="en-US" sz="2400" b="1" dirty="0">
              <a:solidFill>
                <a:srgbClr val="7030A0"/>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0CE477D-9AC6-49D2-BCD2-A18F0C2A2FCE}"/>
              </a:ext>
            </a:extLst>
          </p:cNvPr>
          <p:cNvSpPr>
            <a:spLocks noGrp="1"/>
          </p:cNvSpPr>
          <p:nvPr>
            <p:ph type="body" idx="1"/>
          </p:nvPr>
        </p:nvSpPr>
        <p:spPr>
          <a:xfrm>
            <a:off x="831851" y="2060621"/>
            <a:ext cx="10515600" cy="4029036"/>
          </a:xfrm>
        </p:spPr>
        <p:txBody>
          <a:bodyPr>
            <a:normAutofit/>
          </a:bodyPr>
          <a:lstStyle/>
          <a:p>
            <a:pPr marL="285750" lvl="0" indent="-285750" defTabSz="914400">
              <a:spcBef>
                <a:spcPts val="1200"/>
              </a:spcBef>
              <a:spcAft>
                <a:spcPts val="200"/>
              </a:spcAft>
              <a:buClr>
                <a:srgbClr val="E48312"/>
              </a:buClr>
              <a:buSzPct val="100000"/>
              <a:buFont typeface="Wingdings" panose="05000000000000000000" pitchFamily="2" charset="2"/>
              <a:buChar char="Ø"/>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CAA 2023 and SECURE 2.0 Acts took no action </a:t>
            </a: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to extend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these business provisions. Therefore, the following rules apply for 2022 tax filings:</a:t>
            </a:r>
          </a:p>
          <a:p>
            <a:pPr marL="1657350" lvl="4" indent="-285750" defTabSz="914400">
              <a:spcBef>
                <a:spcPts val="1200"/>
              </a:spcBef>
              <a:spcAft>
                <a:spcPts val="200"/>
              </a:spcAft>
              <a:buClr>
                <a:srgbClr val="E48312"/>
              </a:buClr>
              <a:buSzPct val="100000"/>
              <a:buFont typeface="Wingdings" panose="05000000000000000000" pitchFamily="2" charset="2"/>
              <a:buChar char="Ø"/>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628650" lvl="1" indent="-285750" defTabSz="914400">
              <a:spcBef>
                <a:spcPts val="1200"/>
              </a:spcBef>
              <a:spcAft>
                <a:spcPts val="200"/>
              </a:spcAft>
              <a:buClr>
                <a:srgbClr val="E48312"/>
              </a:buClr>
              <a:buSzPct val="100000"/>
              <a:buFont typeface="Wingdings" panose="05000000000000000000" pitchFamily="2" charset="2"/>
              <a:buChar char="Ø"/>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R&amp;D expenditures must be amortized rather than expensed</a:t>
            </a:r>
          </a:p>
          <a:p>
            <a:pPr lvl="1" defTabSz="914400">
              <a:spcBef>
                <a:spcPts val="1200"/>
              </a:spcBef>
              <a:spcAft>
                <a:spcPts val="200"/>
              </a:spcAft>
              <a:buClr>
                <a:srgbClr val="E48312"/>
              </a:buClr>
              <a:buSzPct val="100000"/>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628650" lvl="1" indent="-285750" defTabSz="914400">
              <a:spcBef>
                <a:spcPts val="1200"/>
              </a:spcBef>
              <a:spcAft>
                <a:spcPts val="200"/>
              </a:spcAft>
              <a:buClr>
                <a:srgbClr val="E48312"/>
              </a:buClr>
              <a:buSzPct val="100000"/>
              <a:buFont typeface="Wingdings" panose="05000000000000000000" pitchFamily="2" charset="2"/>
              <a:buChar char="Ø"/>
              <a:defRPr/>
            </a:pPr>
            <a:r>
              <a:rPr lang="en-US" sz="1600" dirty="0">
                <a:solidFill>
                  <a:srgbClr val="000000"/>
                </a:solidFill>
                <a:latin typeface="Arial" panose="020B0604020202020204" pitchFamily="34" charset="0"/>
                <a:cs typeface="Arial" panose="020B0604020202020204" pitchFamily="34" charset="0"/>
              </a:rPr>
              <a:t>Depreciation, amortization, and depletion are not added back to adjusted tax income when calculation the business interest limitation under sec 163(j)</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lvl="1" defTabSz="914400">
              <a:spcBef>
                <a:spcPts val="1200"/>
              </a:spcBef>
              <a:spcAft>
                <a:spcPts val="200"/>
              </a:spcAft>
              <a:buClr>
                <a:srgbClr val="E48312"/>
              </a:buClr>
              <a:buSzPct val="100000"/>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628650" lvl="1" indent="-285750" defTabSz="914400">
              <a:spcBef>
                <a:spcPts val="1200"/>
              </a:spcBef>
              <a:spcAft>
                <a:spcPts val="200"/>
              </a:spcAft>
              <a:buClr>
                <a:srgbClr val="E48312"/>
              </a:buClr>
              <a:buSzPct val="100000"/>
              <a:buFont typeface="Wingdings" panose="05000000000000000000" pitchFamily="2" charset="2"/>
              <a:buChar char="Ø"/>
              <a:defRPr/>
            </a:pPr>
            <a:r>
              <a:rPr lang="en-US" sz="1600" dirty="0">
                <a:solidFill>
                  <a:srgbClr val="000000"/>
                </a:solidFill>
                <a:latin typeface="Arial" panose="020B0604020202020204" pitchFamily="34" charset="0"/>
                <a:cs typeface="Arial" panose="020B0604020202020204" pitchFamily="34" charset="0"/>
              </a:rPr>
              <a:t>100% bonus depreciation is reduced to 80% beginning in 2023</a:t>
            </a:r>
          </a:p>
          <a:p>
            <a:pPr marL="628650" lvl="1" indent="-285750" defTabSz="914400">
              <a:spcBef>
                <a:spcPts val="1200"/>
              </a:spcBef>
              <a:spcAft>
                <a:spcPts val="200"/>
              </a:spcAft>
              <a:buClr>
                <a:srgbClr val="E48312"/>
              </a:buClr>
              <a:buSzPct val="100000"/>
              <a:buFont typeface="Wingdings" panose="05000000000000000000" pitchFamily="2" charset="2"/>
              <a:buChar char="Ø"/>
              <a:defRPr/>
            </a:pPr>
            <a:endParaRPr lang="en-US" sz="1800"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69FB2E0A-AC47-8ABA-A5FA-E7D2E08B9601}"/>
              </a:ext>
            </a:extLst>
          </p:cNvPr>
          <p:cNvSpPr>
            <a:spLocks noGrp="1"/>
          </p:cNvSpPr>
          <p:nvPr>
            <p:ph type="dt" sz="half" idx="10"/>
          </p:nvPr>
        </p:nvSpPr>
        <p:spPr/>
        <p:txBody>
          <a:bodyPr/>
          <a:lstStyle/>
          <a:p>
            <a:r>
              <a:rPr lang="en-US"/>
              <a:t>AAEPC - 11/9/2023</a:t>
            </a:r>
          </a:p>
        </p:txBody>
      </p:sp>
      <p:sp>
        <p:nvSpPr>
          <p:cNvPr id="5" name="Footer Placeholder 4">
            <a:extLst>
              <a:ext uri="{FF2B5EF4-FFF2-40B4-BE49-F238E27FC236}">
                <a16:creationId xmlns:a16="http://schemas.microsoft.com/office/drawing/2014/main" id="{8F8F9CDC-672F-DD50-4468-D6DC27A64D14}"/>
              </a:ext>
            </a:extLst>
          </p:cNvPr>
          <p:cNvSpPr>
            <a:spLocks noGrp="1"/>
          </p:cNvSpPr>
          <p:nvPr>
            <p:ph type="ftr" sz="quarter" idx="11"/>
          </p:nvPr>
        </p:nvSpPr>
        <p:spPr/>
        <p:txBody>
          <a:bodyPr/>
          <a:lstStyle/>
          <a:p>
            <a:r>
              <a:rPr lang="en-US"/>
              <a:t>© 2023 A. P. Curatola</a:t>
            </a:r>
          </a:p>
        </p:txBody>
      </p:sp>
      <p:sp>
        <p:nvSpPr>
          <p:cNvPr id="6" name="Slide Number Placeholder 5">
            <a:extLst>
              <a:ext uri="{FF2B5EF4-FFF2-40B4-BE49-F238E27FC236}">
                <a16:creationId xmlns:a16="http://schemas.microsoft.com/office/drawing/2014/main" id="{9E18F3EE-85FB-5F8C-654A-AC0FCAA5ABDC}"/>
              </a:ext>
            </a:extLst>
          </p:cNvPr>
          <p:cNvSpPr>
            <a:spLocks noGrp="1"/>
          </p:cNvSpPr>
          <p:nvPr>
            <p:ph type="sldNum" sz="quarter" idx="12"/>
          </p:nvPr>
        </p:nvSpPr>
        <p:spPr/>
        <p:txBody>
          <a:bodyPr/>
          <a:lstStyle/>
          <a:p>
            <a:fld id="{7C2B3464-E78B-4BE1-86B9-E4547740300B}" type="slidenum">
              <a:rPr lang="en-US" smtClean="0"/>
              <a:t>3</a:t>
            </a:fld>
            <a:endParaRPr lang="en-US"/>
          </a:p>
        </p:txBody>
      </p:sp>
    </p:spTree>
    <p:extLst>
      <p:ext uri="{BB962C8B-B14F-4D97-AF65-F5344CB8AC3E}">
        <p14:creationId xmlns:p14="http://schemas.microsoft.com/office/powerpoint/2010/main" val="4723125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F54F7-31F4-4371-A791-06D4DC9A1E69}"/>
              </a:ext>
            </a:extLst>
          </p:cNvPr>
          <p:cNvSpPr>
            <a:spLocks noGrp="1"/>
          </p:cNvSpPr>
          <p:nvPr>
            <p:ph type="title"/>
          </p:nvPr>
        </p:nvSpPr>
        <p:spPr>
          <a:xfrm>
            <a:off x="831851" y="768343"/>
            <a:ext cx="10515600" cy="1150609"/>
          </a:xfrm>
        </p:spPr>
        <p:txBody>
          <a:bodyPr>
            <a:normAutofit/>
          </a:bodyPr>
          <a:lstStyle/>
          <a:p>
            <a:pPr algn="ctr"/>
            <a:r>
              <a:rPr lang="en-US" sz="2400" b="1" spc="-50" dirty="0">
                <a:solidFill>
                  <a:srgbClr val="7030A0"/>
                </a:solidFill>
                <a:latin typeface="Arial" panose="020B0604020202020204" pitchFamily="34" charset="0"/>
                <a:cs typeface="Arial" panose="020B0604020202020204" pitchFamily="34" charset="0"/>
              </a:rPr>
              <a:t>Act § 311 SECURE 2.0 Act</a:t>
            </a:r>
            <a:br>
              <a:rPr lang="en-US" sz="2400" b="1" spc="-50" dirty="0">
                <a:solidFill>
                  <a:srgbClr val="7030A0"/>
                </a:solidFill>
                <a:latin typeface="Arial" panose="020B0604020202020204" pitchFamily="34" charset="0"/>
                <a:cs typeface="Arial" panose="020B0604020202020204" pitchFamily="34" charset="0"/>
              </a:rPr>
            </a:br>
            <a:r>
              <a:rPr lang="en-US" sz="2400" b="1" spc="-50" dirty="0">
                <a:solidFill>
                  <a:srgbClr val="7030A0"/>
                </a:solidFill>
                <a:latin typeface="Arial" panose="020B0604020202020204" pitchFamily="34" charset="0"/>
                <a:cs typeface="Arial" panose="020B0604020202020204" pitchFamily="34" charset="0"/>
              </a:rPr>
              <a:t>Qualified Birth or Adoption Distribution Provision</a:t>
            </a:r>
            <a:br>
              <a:rPr lang="en-US" sz="2400" b="1" spc="-50" dirty="0">
                <a:solidFill>
                  <a:srgbClr val="7030A0"/>
                </a:solidFill>
                <a:latin typeface="Arial" panose="020B0604020202020204" pitchFamily="34" charset="0"/>
                <a:cs typeface="Arial" panose="020B0604020202020204" pitchFamily="34" charset="0"/>
              </a:rPr>
            </a:br>
            <a:endParaRPr lang="en-US" sz="2400" b="1" dirty="0">
              <a:solidFill>
                <a:srgbClr val="7030A0"/>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0CE477D-9AC6-49D2-BCD2-A18F0C2A2FCE}"/>
              </a:ext>
            </a:extLst>
          </p:cNvPr>
          <p:cNvSpPr>
            <a:spLocks noGrp="1"/>
          </p:cNvSpPr>
          <p:nvPr>
            <p:ph type="body" idx="1"/>
          </p:nvPr>
        </p:nvSpPr>
        <p:spPr>
          <a:xfrm>
            <a:off x="831851" y="1918951"/>
            <a:ext cx="10515600" cy="4170705"/>
          </a:xfrm>
        </p:spPr>
        <p:txBody>
          <a:bodyPr>
            <a:noAutofit/>
          </a:bodyPr>
          <a:lstStyle/>
          <a:p>
            <a:pPr marL="285750" marR="0" lvl="0" indent="-285750" algn="l" defTabSz="914400" rtl="0" eaLnBrk="1" fontAlgn="auto" latinLnBrk="0" hangingPunct="1">
              <a:lnSpc>
                <a:spcPct val="90000"/>
              </a:lnSpc>
              <a:spcBef>
                <a:spcPts val="1200"/>
              </a:spcBef>
              <a:spcAft>
                <a:spcPts val="200"/>
              </a:spcAft>
              <a:buSzPct val="100000"/>
              <a:buFont typeface="Wingdings" panose="05000000000000000000" pitchFamily="2" charset="2"/>
              <a:buChar char="Ø"/>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lang="en-US" sz="1600" b="1" dirty="0">
                <a:solidFill>
                  <a:srgbClr val="7030A0"/>
                </a:solidFill>
                <a:latin typeface="Arial" panose="020B0604020202020204" pitchFamily="34" charset="0"/>
                <a:cs typeface="Arial" panose="020B0604020202020204" pitchFamily="34" charset="0"/>
              </a:rPr>
              <a:t>Pre-SECURE 2.0 Act: </a:t>
            </a:r>
            <a:r>
              <a:rPr lang="en-US" sz="1600" dirty="0">
                <a:latin typeface="Arial" panose="020B0604020202020204" pitchFamily="34" charset="0"/>
                <a:cs typeface="Arial" panose="020B0604020202020204" pitchFamily="34" charset="0"/>
              </a:rPr>
              <a:t>The 10% additional tax does not apply on distributions up to $5,000 for qualified birth or adoption distributions from qualified retirement plans</a:t>
            </a:r>
          </a:p>
          <a:p>
            <a:pPr marL="971550" lvl="2" indent="-285750" defTabSz="914400">
              <a:spcBef>
                <a:spcPts val="1200"/>
              </a:spcBef>
              <a:spcAft>
                <a:spcPts val="200"/>
              </a:spcAft>
              <a:buSzPct val="100000"/>
              <a:buFont typeface="Wingdings" panose="05000000000000000000" pitchFamily="2" charset="2"/>
              <a:buChar char="Ø"/>
              <a:defRPr/>
            </a:pPr>
            <a:r>
              <a:rPr kumimoji="0" lang="en-US" sz="160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More importantly, the opportunity exists to recontribute the withdrawn amount </a:t>
            </a:r>
            <a:r>
              <a:rPr kumimoji="0" lang="en-US" sz="160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any time as a rollover</a:t>
            </a:r>
            <a:r>
              <a:rPr kumimoji="0" lang="en-US" sz="160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p>
          <a:p>
            <a:pPr marL="971550" lvl="2" indent="-285750" defTabSz="914400">
              <a:spcBef>
                <a:spcPts val="1200"/>
              </a:spcBef>
              <a:spcAft>
                <a:spcPts val="200"/>
              </a:spcAft>
              <a:buSzPct val="100000"/>
              <a:buFont typeface="Wingdings" panose="05000000000000000000" pitchFamily="2" charset="2"/>
              <a:buChar char="Ø"/>
              <a:defRPr/>
            </a:pPr>
            <a:r>
              <a:rPr kumimoji="0" lang="en-US" sz="160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However, the Code does not permit a taxpayer to file an amended tax return after 3 years and thereby claim a refund of taxes paid in the year of distribution</a:t>
            </a:r>
          </a:p>
          <a:p>
            <a:pPr marL="486918" lvl="1" indent="-285750" defTabSz="914400">
              <a:spcBef>
                <a:spcPts val="200"/>
              </a:spcBef>
              <a:spcAft>
                <a:spcPts val="400"/>
              </a:spcAft>
              <a:buFont typeface="Wingdings" panose="05000000000000000000" pitchFamily="2" charset="2"/>
              <a:buChar char="Ø"/>
              <a:defRPr/>
            </a:pPr>
            <a:endParaRPr lang="en-US" sz="1600" dirty="0">
              <a:solidFill>
                <a:srgbClr val="000000"/>
              </a:solidFill>
              <a:latin typeface="Arial" panose="020B0604020202020204" pitchFamily="34" charset="0"/>
              <a:cs typeface="Arial" panose="020B0604020202020204" pitchFamily="34" charset="0"/>
            </a:endParaRPr>
          </a:p>
          <a:p>
            <a:pPr marL="144018" indent="-285750" defTabSz="914400">
              <a:spcBef>
                <a:spcPts val="200"/>
              </a:spcBef>
              <a:spcAft>
                <a:spcPts val="400"/>
              </a:spcAft>
              <a:buFont typeface="Wingdings" panose="05000000000000000000" pitchFamily="2" charset="2"/>
              <a:buChar char="Ø"/>
              <a:defRPr/>
            </a:pPr>
            <a:r>
              <a:rPr lang="en-US" sz="1600" b="1" dirty="0">
                <a:solidFill>
                  <a:srgbClr val="7030A0"/>
                </a:solidFill>
                <a:latin typeface="Arial" panose="020B0604020202020204" pitchFamily="34" charset="0"/>
                <a:cs typeface="Arial" panose="020B0604020202020204" pitchFamily="34" charset="0"/>
              </a:rPr>
              <a:t>SECURE 2.0 Act: </a:t>
            </a:r>
            <a:r>
              <a:rPr lang="en-US" sz="1600" dirty="0">
                <a:latin typeface="Arial" panose="020B0604020202020204" pitchFamily="34" charset="0"/>
                <a:cs typeface="Arial" panose="020B0604020202020204" pitchFamily="34" charset="0"/>
              </a:rPr>
              <a:t>Modifies the repayment period as follows:</a:t>
            </a:r>
          </a:p>
          <a:p>
            <a:pPr marL="144018" indent="-285750" defTabSz="914400">
              <a:spcBef>
                <a:spcPts val="200"/>
              </a:spcBef>
              <a:spcAft>
                <a:spcPts val="400"/>
              </a:spcAft>
              <a:buFont typeface="Wingdings" panose="05000000000000000000" pitchFamily="2" charset="2"/>
              <a:buChar char="Ø"/>
              <a:defRPr/>
            </a:pPr>
            <a:endParaRPr lang="en-US" sz="1600" dirty="0">
              <a:latin typeface="Arial" panose="020B0604020202020204" pitchFamily="34" charset="0"/>
              <a:cs typeface="Arial" panose="020B0604020202020204" pitchFamily="34" charset="0"/>
            </a:endParaRPr>
          </a:p>
          <a:p>
            <a:pPr marL="829818" lvl="2" indent="-285750" defTabSz="914400">
              <a:spcBef>
                <a:spcPts val="200"/>
              </a:spcBef>
              <a:spcAft>
                <a:spcPts val="400"/>
              </a:spcAft>
              <a:buFont typeface="Wingdings" panose="05000000000000000000" pitchFamily="2" charset="2"/>
              <a:buChar char="Ø"/>
              <a:defRPr/>
            </a:pPr>
            <a:r>
              <a:rPr lang="en-US" sz="1600" dirty="0">
                <a:solidFill>
                  <a:schemeClr val="tx1"/>
                </a:solidFill>
                <a:latin typeface="Arial" panose="020B0604020202020204" pitchFamily="34" charset="0"/>
                <a:cs typeface="Arial" panose="020B0604020202020204" pitchFamily="34" charset="0"/>
              </a:rPr>
              <a:t>To the 3-year period beginning on the day after the distribution was received, and</a:t>
            </a:r>
          </a:p>
          <a:p>
            <a:pPr marL="1172718" lvl="3" indent="-285750" defTabSz="914400">
              <a:spcBef>
                <a:spcPts val="200"/>
              </a:spcBef>
              <a:spcAft>
                <a:spcPts val="400"/>
              </a:spcAft>
              <a:buFont typeface="Wingdings" panose="05000000000000000000" pitchFamily="2" charset="2"/>
              <a:buChar char="Ø"/>
              <a:defRPr/>
            </a:pPr>
            <a:endParaRPr lang="en-US" sz="1450" dirty="0">
              <a:solidFill>
                <a:srgbClr val="FF0000"/>
              </a:solidFill>
              <a:latin typeface="Arial" panose="020B0604020202020204" pitchFamily="34" charset="0"/>
              <a:cs typeface="Arial" panose="020B0604020202020204" pitchFamily="34" charset="0"/>
            </a:endParaRPr>
          </a:p>
          <a:p>
            <a:pPr marL="829818" lvl="2" indent="-285750" defTabSz="914400">
              <a:spcBef>
                <a:spcPts val="200"/>
              </a:spcBef>
              <a:spcAft>
                <a:spcPts val="400"/>
              </a:spcAft>
              <a:buFont typeface="Wingdings" panose="05000000000000000000" pitchFamily="2" charset="2"/>
              <a:buChar char="Ø"/>
              <a:defRPr/>
            </a:pPr>
            <a:r>
              <a:rPr lang="en-US" sz="1600" dirty="0">
                <a:solidFill>
                  <a:schemeClr val="tx1"/>
                </a:solidFill>
                <a:latin typeface="Arial" panose="020B0604020202020204" pitchFamily="34" charset="0"/>
                <a:cs typeface="Arial" panose="020B0604020202020204" pitchFamily="34" charset="0"/>
              </a:rPr>
              <a:t>This provision is effective for distributions made after the date of enactment (Dec. 29, 2022) </a:t>
            </a:r>
          </a:p>
        </p:txBody>
      </p:sp>
      <p:sp>
        <p:nvSpPr>
          <p:cNvPr id="4" name="Date Placeholder 3">
            <a:extLst>
              <a:ext uri="{FF2B5EF4-FFF2-40B4-BE49-F238E27FC236}">
                <a16:creationId xmlns:a16="http://schemas.microsoft.com/office/drawing/2014/main" id="{07D428D3-65F5-167F-3196-B89AF5A85F0B}"/>
              </a:ext>
            </a:extLst>
          </p:cNvPr>
          <p:cNvSpPr>
            <a:spLocks noGrp="1"/>
          </p:cNvSpPr>
          <p:nvPr>
            <p:ph type="dt" sz="half" idx="10"/>
          </p:nvPr>
        </p:nvSpPr>
        <p:spPr/>
        <p:txBody>
          <a:bodyPr/>
          <a:lstStyle/>
          <a:p>
            <a:r>
              <a:rPr lang="en-US" dirty="0"/>
              <a:t>AAEPC - 11/9/2023</a:t>
            </a:r>
          </a:p>
        </p:txBody>
      </p:sp>
      <p:sp>
        <p:nvSpPr>
          <p:cNvPr id="5" name="Footer Placeholder 4">
            <a:extLst>
              <a:ext uri="{FF2B5EF4-FFF2-40B4-BE49-F238E27FC236}">
                <a16:creationId xmlns:a16="http://schemas.microsoft.com/office/drawing/2014/main" id="{B690856E-9A8F-729F-2742-92FD039C5CEE}"/>
              </a:ext>
            </a:extLst>
          </p:cNvPr>
          <p:cNvSpPr>
            <a:spLocks noGrp="1"/>
          </p:cNvSpPr>
          <p:nvPr>
            <p:ph type="ftr" sz="quarter" idx="11"/>
          </p:nvPr>
        </p:nvSpPr>
        <p:spPr/>
        <p:txBody>
          <a:bodyPr/>
          <a:lstStyle/>
          <a:p>
            <a:r>
              <a:rPr lang="en-US"/>
              <a:t>© 2023 A. P. Curatola</a:t>
            </a:r>
          </a:p>
        </p:txBody>
      </p:sp>
      <p:sp>
        <p:nvSpPr>
          <p:cNvPr id="6" name="Slide Number Placeholder 5">
            <a:extLst>
              <a:ext uri="{FF2B5EF4-FFF2-40B4-BE49-F238E27FC236}">
                <a16:creationId xmlns:a16="http://schemas.microsoft.com/office/drawing/2014/main" id="{D3AD5A2A-60E4-E5D4-0ACD-F9AC3D953786}"/>
              </a:ext>
            </a:extLst>
          </p:cNvPr>
          <p:cNvSpPr>
            <a:spLocks noGrp="1"/>
          </p:cNvSpPr>
          <p:nvPr>
            <p:ph type="sldNum" sz="quarter" idx="12"/>
          </p:nvPr>
        </p:nvSpPr>
        <p:spPr/>
        <p:txBody>
          <a:bodyPr/>
          <a:lstStyle/>
          <a:p>
            <a:fld id="{7C2B3464-E78B-4BE1-86B9-E4547740300B}" type="slidenum">
              <a:rPr lang="en-US" smtClean="0"/>
              <a:t>30</a:t>
            </a:fld>
            <a:endParaRPr lang="en-US"/>
          </a:p>
        </p:txBody>
      </p:sp>
    </p:spTree>
    <p:extLst>
      <p:ext uri="{BB962C8B-B14F-4D97-AF65-F5344CB8AC3E}">
        <p14:creationId xmlns:p14="http://schemas.microsoft.com/office/powerpoint/2010/main" val="42275399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F54F7-31F4-4371-A791-06D4DC9A1E69}"/>
              </a:ext>
            </a:extLst>
          </p:cNvPr>
          <p:cNvSpPr>
            <a:spLocks noGrp="1"/>
          </p:cNvSpPr>
          <p:nvPr>
            <p:ph type="title"/>
          </p:nvPr>
        </p:nvSpPr>
        <p:spPr>
          <a:xfrm>
            <a:off x="831851" y="768343"/>
            <a:ext cx="10515600" cy="1150609"/>
          </a:xfrm>
        </p:spPr>
        <p:txBody>
          <a:bodyPr>
            <a:normAutofit/>
          </a:bodyPr>
          <a:lstStyle/>
          <a:p>
            <a:pPr algn="ctr"/>
            <a:r>
              <a:rPr lang="en-US" sz="2400" b="1" spc="-50" dirty="0">
                <a:solidFill>
                  <a:srgbClr val="7030A0"/>
                </a:solidFill>
                <a:latin typeface="Arial" panose="020B0604020202020204" pitchFamily="34" charset="0"/>
                <a:cs typeface="Arial" panose="020B0604020202020204" pitchFamily="34" charset="0"/>
              </a:rPr>
              <a:t>Act § 302 SECURE 2.0 Act</a:t>
            </a:r>
            <a:br>
              <a:rPr lang="en-US" sz="2400" b="1" spc="-50" dirty="0">
                <a:solidFill>
                  <a:srgbClr val="7030A0"/>
                </a:solidFill>
                <a:latin typeface="Arial" panose="020B0604020202020204" pitchFamily="34" charset="0"/>
                <a:cs typeface="Arial" panose="020B0604020202020204" pitchFamily="34" charset="0"/>
              </a:rPr>
            </a:br>
            <a:r>
              <a:rPr lang="en-US" sz="2400" b="1" spc="-50" dirty="0">
                <a:solidFill>
                  <a:srgbClr val="7030A0"/>
                </a:solidFill>
                <a:latin typeface="Arial" panose="020B0604020202020204" pitchFamily="34" charset="0"/>
                <a:cs typeface="Arial" panose="020B0604020202020204" pitchFamily="34" charset="0"/>
              </a:rPr>
              <a:t>Minimum RMD Excise Tax</a:t>
            </a:r>
            <a:br>
              <a:rPr lang="en-US" sz="2400" b="1" spc="-50" dirty="0">
                <a:solidFill>
                  <a:srgbClr val="7030A0"/>
                </a:solidFill>
                <a:latin typeface="Arial" panose="020B0604020202020204" pitchFamily="34" charset="0"/>
                <a:cs typeface="Arial" panose="020B0604020202020204" pitchFamily="34" charset="0"/>
              </a:rPr>
            </a:br>
            <a:endParaRPr lang="en-US" sz="2400" b="1" dirty="0">
              <a:solidFill>
                <a:srgbClr val="7030A0"/>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0CE477D-9AC6-49D2-BCD2-A18F0C2A2FCE}"/>
              </a:ext>
            </a:extLst>
          </p:cNvPr>
          <p:cNvSpPr>
            <a:spLocks noGrp="1"/>
          </p:cNvSpPr>
          <p:nvPr>
            <p:ph type="body" idx="1"/>
          </p:nvPr>
        </p:nvSpPr>
        <p:spPr>
          <a:xfrm>
            <a:off x="831851" y="1918951"/>
            <a:ext cx="10515600" cy="4170705"/>
          </a:xfrm>
        </p:spPr>
        <p:txBody>
          <a:bodyPr>
            <a:noAutofit/>
          </a:bodyPr>
          <a:lstStyle/>
          <a:p>
            <a:pPr marL="285750" marR="0" lvl="0" indent="-285750" algn="l" defTabSz="914400" rtl="0" eaLnBrk="1" fontAlgn="auto" latinLnBrk="0" hangingPunct="1">
              <a:lnSpc>
                <a:spcPct val="90000"/>
              </a:lnSpc>
              <a:spcBef>
                <a:spcPts val="1200"/>
              </a:spcBef>
              <a:spcAft>
                <a:spcPts val="200"/>
              </a:spcAft>
              <a:buSzPct val="100000"/>
              <a:buFont typeface="Wingdings" panose="05000000000000000000" pitchFamily="2" charset="2"/>
              <a:buChar char="Ø"/>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lang="en-US" sz="1600" b="1" dirty="0">
                <a:solidFill>
                  <a:srgbClr val="7030A0"/>
                </a:solidFill>
                <a:latin typeface="Arial" panose="020B0604020202020204" pitchFamily="34" charset="0"/>
                <a:cs typeface="Arial" panose="020B0604020202020204" pitchFamily="34" charset="0"/>
              </a:rPr>
              <a:t>Pre-SECURE 2.0 Act:</a:t>
            </a:r>
            <a:r>
              <a:rPr lang="en-US" sz="1600" dirty="0">
                <a:solidFill>
                  <a:srgbClr val="000000"/>
                </a:solidFill>
                <a:latin typeface="Arial" panose="020B0604020202020204" pitchFamily="34" charset="0"/>
                <a:cs typeface="Arial" panose="020B0604020202020204" pitchFamily="34" charset="0"/>
              </a:rPr>
              <a:t> Failure to take an RMD in the appropriate year carries a 50% excise tax penalty </a:t>
            </a:r>
            <a:endParaRPr lang="en-US" sz="1600" dirty="0">
              <a:solidFill>
                <a:srgbClr val="FF0000"/>
              </a:solidFill>
              <a:latin typeface="Arial" panose="020B0604020202020204" pitchFamily="34" charset="0"/>
              <a:cs typeface="Arial" panose="020B0604020202020204" pitchFamily="34" charset="0"/>
            </a:endParaRPr>
          </a:p>
          <a:p>
            <a:pPr marL="1657350" lvl="4" indent="-285750" defTabSz="914400">
              <a:spcBef>
                <a:spcPts val="1200"/>
              </a:spcBef>
              <a:spcAft>
                <a:spcPts val="200"/>
              </a:spcAft>
              <a:buSzPct val="100000"/>
              <a:buFont typeface="Wingdings" panose="05000000000000000000" pitchFamily="2" charset="2"/>
              <a:buChar char="Ø"/>
              <a:defRPr/>
            </a:pPr>
            <a:endParaRPr lang="en-US" sz="1600" dirty="0">
              <a:solidFill>
                <a:srgbClr val="FF0000"/>
              </a:solidFill>
              <a:latin typeface="Arial" panose="020B0604020202020204" pitchFamily="34" charset="0"/>
              <a:cs typeface="Arial" panose="020B0604020202020204" pitchFamily="34" charset="0"/>
            </a:endParaRPr>
          </a:p>
          <a:p>
            <a:pPr marL="285750" indent="-285750" defTabSz="914400">
              <a:spcBef>
                <a:spcPts val="1200"/>
              </a:spcBef>
              <a:spcAft>
                <a:spcPts val="200"/>
              </a:spcAft>
              <a:buSzPct val="100000"/>
              <a:buFont typeface="Wingdings" panose="05000000000000000000" pitchFamily="2" charset="2"/>
              <a:buChar char="Ø"/>
              <a:defRPr/>
            </a:pPr>
            <a:r>
              <a:rPr lang="en-US" sz="1600" b="1" dirty="0">
                <a:solidFill>
                  <a:srgbClr val="7030A0"/>
                </a:solidFill>
                <a:latin typeface="Arial" panose="020B0604020202020204" pitchFamily="34" charset="0"/>
                <a:cs typeface="Arial" panose="020B0604020202020204" pitchFamily="34" charset="0"/>
              </a:rPr>
              <a:t> SECURE 2.0 Act: </a:t>
            </a:r>
            <a:r>
              <a:rPr lang="en-US" sz="1600" dirty="0">
                <a:solidFill>
                  <a:srgbClr val="000000"/>
                </a:solidFill>
                <a:latin typeface="Arial" panose="020B0604020202020204" pitchFamily="34" charset="0"/>
                <a:cs typeface="Arial" panose="020B0604020202020204" pitchFamily="34" charset="0"/>
              </a:rPr>
              <a:t>Several relief provisions are provided in this Act effectively after the date of enactment</a:t>
            </a:r>
          </a:p>
          <a:p>
            <a:pPr marL="971550" lvl="2" indent="-285750" defTabSz="914400">
              <a:spcBef>
                <a:spcPts val="1200"/>
              </a:spcBef>
              <a:spcAft>
                <a:spcPts val="200"/>
              </a:spcAft>
              <a:buSzPct val="100000"/>
              <a:buFont typeface="Wingdings" panose="05000000000000000000" pitchFamily="2" charset="2"/>
              <a:buChar char="Ø"/>
              <a:defRPr/>
            </a:pPr>
            <a:r>
              <a:rPr lang="en-US" sz="1600" dirty="0">
                <a:solidFill>
                  <a:srgbClr val="000000"/>
                </a:solidFill>
                <a:latin typeface="Arial" panose="020B0604020202020204" pitchFamily="34" charset="0"/>
                <a:cs typeface="Arial" panose="020B0604020202020204" pitchFamily="34" charset="0"/>
              </a:rPr>
              <a:t>The 50% tax is reduced to 25% excise tax</a:t>
            </a:r>
          </a:p>
          <a:p>
            <a:pPr marL="971550" lvl="2" indent="-285750" defTabSz="914400">
              <a:spcBef>
                <a:spcPts val="1200"/>
              </a:spcBef>
              <a:spcAft>
                <a:spcPts val="200"/>
              </a:spcAft>
              <a:buSzPct val="100000"/>
              <a:buFont typeface="Wingdings" panose="05000000000000000000" pitchFamily="2" charset="2"/>
              <a:buChar char="Ø"/>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25% tax is further reduced to 10% if the RMD failure is corrected </a:t>
            </a:r>
            <a:r>
              <a:rPr lang="en-US" sz="1600" dirty="0">
                <a:solidFill>
                  <a:srgbClr val="000000"/>
                </a:solidFill>
                <a:latin typeface="Arial" panose="020B0604020202020204" pitchFamily="34" charset="0"/>
                <a:cs typeface="Arial" panose="020B0604020202020204" pitchFamily="34" charset="0"/>
              </a:rPr>
              <a:t>within the correction window</a:t>
            </a:r>
          </a:p>
          <a:p>
            <a:pPr marL="1314450" lvl="3" indent="-285750" defTabSz="914400">
              <a:spcBef>
                <a:spcPts val="1200"/>
              </a:spcBef>
              <a:spcAft>
                <a:spcPts val="200"/>
              </a:spcAft>
              <a:buSzPct val="100000"/>
              <a:buFont typeface="Wingdings" panose="05000000000000000000" pitchFamily="2" charset="2"/>
              <a:buChar char="Ø"/>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correction wind</a:t>
            </a:r>
            <a:r>
              <a:rPr lang="en-US" sz="1600" dirty="0">
                <a:solidFill>
                  <a:srgbClr val="000000"/>
                </a:solidFill>
                <a:latin typeface="Arial" panose="020B0604020202020204" pitchFamily="34" charset="0"/>
                <a:cs typeface="Arial" panose="020B0604020202020204" pitchFamily="34" charset="0"/>
              </a:rPr>
              <a:t>ow means the period beginning on the date the tax is imposed and ending on the earliest of:</a:t>
            </a:r>
          </a:p>
          <a:p>
            <a:pPr marL="1657350" lvl="4" indent="-285750" defTabSz="914400">
              <a:spcBef>
                <a:spcPts val="1200"/>
              </a:spcBef>
              <a:spcAft>
                <a:spcPts val="200"/>
              </a:spcAft>
              <a:buSzPct val="100000"/>
              <a:buFont typeface="Wingdings" panose="05000000000000000000" pitchFamily="2" charset="2"/>
              <a:buChar char="Ø"/>
              <a:defRPr/>
            </a:pPr>
            <a:r>
              <a:rPr lang="en-US" sz="1600" dirty="0">
                <a:solidFill>
                  <a:srgbClr val="000000"/>
                </a:solidFill>
                <a:latin typeface="Arial" panose="020B0604020202020204" pitchFamily="34" charset="0"/>
                <a:cs typeface="Arial" panose="020B0604020202020204" pitchFamily="34" charset="0"/>
              </a:rPr>
              <a:t> The date of the notice of deficiency is mailed,</a:t>
            </a:r>
          </a:p>
          <a:p>
            <a:pPr marL="1657350" lvl="4" indent="-285750" defTabSz="914400">
              <a:spcBef>
                <a:spcPts val="1200"/>
              </a:spcBef>
              <a:spcAft>
                <a:spcPts val="200"/>
              </a:spcAft>
              <a:buSzPct val="100000"/>
              <a:buFont typeface="Wingdings" panose="05000000000000000000" pitchFamily="2" charset="2"/>
              <a:buChar char="Ø"/>
              <a:defRPr/>
            </a:pPr>
            <a:r>
              <a:rPr lang="en-US" sz="1600" dirty="0">
                <a:solidFill>
                  <a:srgbClr val="000000"/>
                </a:solidFill>
                <a:latin typeface="Arial" panose="020B0604020202020204" pitchFamily="34" charset="0"/>
                <a:cs typeface="Arial" panose="020B0604020202020204" pitchFamily="34" charset="0"/>
              </a:rPr>
              <a:t> The date on which the excise tax is assessed, or</a:t>
            </a:r>
          </a:p>
          <a:p>
            <a:pPr marL="1657350" lvl="4" indent="-285750" defTabSz="914400">
              <a:spcBef>
                <a:spcPts val="1200"/>
              </a:spcBef>
              <a:spcAft>
                <a:spcPts val="200"/>
              </a:spcAft>
              <a:buSzPct val="100000"/>
              <a:buFont typeface="Wingdings" panose="05000000000000000000" pitchFamily="2" charset="2"/>
              <a:buChar char="Ø"/>
              <a:defRPr/>
            </a:pPr>
            <a:r>
              <a:rPr lang="en-US" sz="1600" dirty="0">
                <a:solidFill>
                  <a:srgbClr val="000000"/>
                </a:solidFill>
                <a:latin typeface="Arial" panose="020B0604020202020204" pitchFamily="34" charset="0"/>
                <a:cs typeface="Arial" panose="020B0604020202020204" pitchFamily="34" charset="0"/>
              </a:rPr>
              <a:t> The last day of the second taxable year that begins after the end of the taxable year in which the excise tax is imposed.</a:t>
            </a:r>
          </a:p>
          <a:p>
            <a:pPr marL="1120140" lvl="3" indent="-91440" defTabSz="914400">
              <a:spcBef>
                <a:spcPts val="1200"/>
              </a:spcBef>
              <a:spcAft>
                <a:spcPts val="200"/>
              </a:spcAft>
              <a:buClr>
                <a:srgbClr val="E48312"/>
              </a:buClr>
              <a:buSzPct val="100000"/>
              <a:buFont typeface="Arial" panose="020B0604020202020204" pitchFamily="34" charset="0"/>
              <a:buChar char="•"/>
              <a:defRPr/>
            </a:pPr>
            <a:endParaRPr lang="en-US" sz="1600" dirty="0">
              <a:solidFill>
                <a:srgbClr val="000000"/>
              </a:solidFill>
              <a:latin typeface="Arial" panose="020B0604020202020204" pitchFamily="34" charset="0"/>
              <a:cs typeface="Arial" panose="020B0604020202020204" pitchFamily="34" charset="0"/>
            </a:endParaRPr>
          </a:p>
          <a:p>
            <a:pPr marL="434340" lvl="1" indent="-91440" defTabSz="914400">
              <a:spcBef>
                <a:spcPts val="1200"/>
              </a:spcBef>
              <a:spcAft>
                <a:spcPts val="200"/>
              </a:spcAft>
              <a:buClr>
                <a:srgbClr val="E48312"/>
              </a:buClr>
              <a:buSzPct val="100000"/>
              <a:buFont typeface="Arial" panose="020B0604020202020204" pitchFamily="34" charset="0"/>
              <a:buChar char="•"/>
              <a:defRPr/>
            </a:pPr>
            <a:endParaRPr lang="en-US" sz="1600" dirty="0">
              <a:solidFill>
                <a:srgbClr val="FF0000"/>
              </a:solidFill>
              <a:latin typeface="Arial" panose="020B0604020202020204" pitchFamily="34" charset="0"/>
              <a:cs typeface="Arial" panose="020B0604020202020204" pitchFamily="34" charset="0"/>
            </a:endParaRPr>
          </a:p>
          <a:p>
            <a:pPr marL="777240" lvl="2" indent="-91440" defTabSz="914400">
              <a:spcBef>
                <a:spcPts val="1200"/>
              </a:spcBef>
              <a:spcAft>
                <a:spcPts val="200"/>
              </a:spcAft>
              <a:buClr>
                <a:srgbClr val="E48312"/>
              </a:buClr>
              <a:buSzPct val="100000"/>
              <a:buFont typeface="Arial" panose="020B0604020202020204" pitchFamily="34" charset="0"/>
              <a:buChar char="•"/>
              <a:defRPr/>
            </a:pPr>
            <a:endParaRPr lang="en-US" dirty="0">
              <a:solidFill>
                <a:srgbClr val="000000"/>
              </a:solidFill>
              <a:latin typeface="Arial" panose="020B0604020202020204" pitchFamily="34" charset="0"/>
              <a:cs typeface="Arial" panose="020B0604020202020204" pitchFamily="34" charset="0"/>
            </a:endParaRPr>
          </a:p>
          <a:p>
            <a:pPr marL="434340" lvl="1" indent="-91440" defTabSz="914400">
              <a:spcBef>
                <a:spcPts val="1200"/>
              </a:spcBef>
              <a:spcAft>
                <a:spcPts val="200"/>
              </a:spcAft>
              <a:buClr>
                <a:srgbClr val="E48312"/>
              </a:buClr>
              <a:buSzPct val="100000"/>
              <a:buFont typeface="Arial" panose="020B0604020202020204" pitchFamily="34" charset="0"/>
              <a:buChar char="•"/>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84048" lvl="1" indent="-182880" defTabSz="914400">
              <a:spcBef>
                <a:spcPts val="200"/>
              </a:spcBef>
              <a:spcAft>
                <a:spcPts val="400"/>
              </a:spcAft>
              <a:buClr>
                <a:srgbClr val="E48312"/>
              </a:buClr>
              <a:buFont typeface="Arial" panose="020B0604020202020204" pitchFamily="34" charset="0"/>
              <a:buChar char="•"/>
              <a:defRPr/>
            </a:pPr>
            <a:endParaRPr lang="en-US" sz="1800" dirty="0">
              <a:solidFill>
                <a:srgbClr val="000000"/>
              </a:solidFill>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0D5673F4-29BA-D1D3-8386-0C6EB9C53442}"/>
              </a:ext>
            </a:extLst>
          </p:cNvPr>
          <p:cNvSpPr>
            <a:spLocks noGrp="1"/>
          </p:cNvSpPr>
          <p:nvPr>
            <p:ph type="dt" sz="half" idx="10"/>
          </p:nvPr>
        </p:nvSpPr>
        <p:spPr/>
        <p:txBody>
          <a:bodyPr/>
          <a:lstStyle/>
          <a:p>
            <a:r>
              <a:rPr lang="en-US"/>
              <a:t>AAEPC - 11/9/2023</a:t>
            </a:r>
          </a:p>
        </p:txBody>
      </p:sp>
      <p:sp>
        <p:nvSpPr>
          <p:cNvPr id="5" name="Footer Placeholder 4">
            <a:extLst>
              <a:ext uri="{FF2B5EF4-FFF2-40B4-BE49-F238E27FC236}">
                <a16:creationId xmlns:a16="http://schemas.microsoft.com/office/drawing/2014/main" id="{39D9C694-123A-D40C-8080-0FA790BCA71F}"/>
              </a:ext>
            </a:extLst>
          </p:cNvPr>
          <p:cNvSpPr>
            <a:spLocks noGrp="1"/>
          </p:cNvSpPr>
          <p:nvPr>
            <p:ph type="ftr" sz="quarter" idx="11"/>
          </p:nvPr>
        </p:nvSpPr>
        <p:spPr/>
        <p:txBody>
          <a:bodyPr/>
          <a:lstStyle/>
          <a:p>
            <a:r>
              <a:rPr lang="en-US"/>
              <a:t>© 2023 A. P. Curatola</a:t>
            </a:r>
          </a:p>
        </p:txBody>
      </p:sp>
      <p:sp>
        <p:nvSpPr>
          <p:cNvPr id="6" name="Slide Number Placeholder 5">
            <a:extLst>
              <a:ext uri="{FF2B5EF4-FFF2-40B4-BE49-F238E27FC236}">
                <a16:creationId xmlns:a16="http://schemas.microsoft.com/office/drawing/2014/main" id="{EC4A3258-E9F6-7CC2-468D-FD28C38E60A6}"/>
              </a:ext>
            </a:extLst>
          </p:cNvPr>
          <p:cNvSpPr>
            <a:spLocks noGrp="1"/>
          </p:cNvSpPr>
          <p:nvPr>
            <p:ph type="sldNum" sz="quarter" idx="12"/>
          </p:nvPr>
        </p:nvSpPr>
        <p:spPr/>
        <p:txBody>
          <a:bodyPr/>
          <a:lstStyle/>
          <a:p>
            <a:fld id="{7C2B3464-E78B-4BE1-86B9-E4547740300B}" type="slidenum">
              <a:rPr lang="en-US" smtClean="0"/>
              <a:t>31</a:t>
            </a:fld>
            <a:endParaRPr lang="en-US"/>
          </a:p>
        </p:txBody>
      </p:sp>
    </p:spTree>
    <p:extLst>
      <p:ext uri="{BB962C8B-B14F-4D97-AF65-F5344CB8AC3E}">
        <p14:creationId xmlns:p14="http://schemas.microsoft.com/office/powerpoint/2010/main" val="734828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F54F7-31F4-4371-A791-06D4DC9A1E69}"/>
              </a:ext>
            </a:extLst>
          </p:cNvPr>
          <p:cNvSpPr>
            <a:spLocks noGrp="1"/>
          </p:cNvSpPr>
          <p:nvPr>
            <p:ph type="title"/>
          </p:nvPr>
        </p:nvSpPr>
        <p:spPr>
          <a:xfrm>
            <a:off x="831851" y="768343"/>
            <a:ext cx="10515600" cy="1150609"/>
          </a:xfrm>
        </p:spPr>
        <p:txBody>
          <a:bodyPr>
            <a:normAutofit/>
          </a:bodyPr>
          <a:lstStyle/>
          <a:p>
            <a:pPr algn="ctr"/>
            <a:r>
              <a:rPr lang="en-US" sz="2400" b="1" spc="-50" dirty="0">
                <a:solidFill>
                  <a:srgbClr val="7030A0"/>
                </a:solidFill>
                <a:latin typeface="Arial" panose="020B0604020202020204" pitchFamily="34" charset="0"/>
                <a:cs typeface="Arial" panose="020B0604020202020204" pitchFamily="34" charset="0"/>
              </a:rPr>
              <a:t>Minimum RMD Excise Tax Remedy</a:t>
            </a:r>
            <a:br>
              <a:rPr lang="en-US" sz="2400" b="1" spc="-50" dirty="0">
                <a:solidFill>
                  <a:srgbClr val="7030A0"/>
                </a:solidFill>
                <a:latin typeface="Arial" panose="020B0604020202020204" pitchFamily="34" charset="0"/>
                <a:cs typeface="Arial" panose="020B0604020202020204" pitchFamily="34" charset="0"/>
              </a:rPr>
            </a:br>
            <a:endParaRPr lang="en-US" sz="2400" b="1" dirty="0">
              <a:solidFill>
                <a:srgbClr val="7030A0"/>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0CE477D-9AC6-49D2-BCD2-A18F0C2A2FCE}"/>
              </a:ext>
            </a:extLst>
          </p:cNvPr>
          <p:cNvSpPr>
            <a:spLocks noGrp="1"/>
          </p:cNvSpPr>
          <p:nvPr>
            <p:ph type="body" idx="1"/>
          </p:nvPr>
        </p:nvSpPr>
        <p:spPr>
          <a:xfrm>
            <a:off x="831851" y="1918951"/>
            <a:ext cx="10515600" cy="4170705"/>
          </a:xfrm>
        </p:spPr>
        <p:txBody>
          <a:bodyPr>
            <a:noAutofit/>
          </a:bodyPr>
          <a:lstStyle/>
          <a:p>
            <a:pPr marL="285750" marR="0" lvl="0" indent="-285750" algn="l" defTabSz="914400" rtl="0" eaLnBrk="1" fontAlgn="auto" latinLnBrk="0" hangingPunct="1">
              <a:lnSpc>
                <a:spcPct val="90000"/>
              </a:lnSpc>
              <a:spcBef>
                <a:spcPts val="1200"/>
              </a:spcBef>
              <a:spcAft>
                <a:spcPts val="200"/>
              </a:spcAft>
              <a:buClr>
                <a:srgbClr val="E48312"/>
              </a:buClr>
              <a:buSzPct val="100000"/>
              <a:buFont typeface="Wingdings" panose="05000000000000000000" pitchFamily="2" charset="2"/>
              <a:buChar char="Ø"/>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lang="en-US" sz="1600" b="1" dirty="0">
                <a:solidFill>
                  <a:srgbClr val="7030A0"/>
                </a:solidFill>
                <a:latin typeface="Arial" panose="020B0604020202020204" pitchFamily="34" charset="0"/>
                <a:cs typeface="Arial" panose="020B0604020202020204" pitchFamily="34" charset="0"/>
              </a:rPr>
              <a:t>Remedies: </a:t>
            </a:r>
            <a:r>
              <a:rPr lang="en-US" sz="1600" dirty="0">
                <a:latin typeface="Arial" panose="020B0604020202020204" pitchFamily="34" charset="0"/>
                <a:cs typeface="Arial" panose="020B0604020202020204" pitchFamily="34" charset="0"/>
              </a:rPr>
              <a:t>There is a remedy for failing to take an RMD in the appropriate year from an IRA</a:t>
            </a:r>
          </a:p>
          <a:p>
            <a:pPr marL="285750" indent="-285750">
              <a:buFont typeface="Wingdings" panose="05000000000000000000" pitchFamily="2" charset="2"/>
              <a:buChar char="Ø"/>
            </a:pPr>
            <a:endParaRPr lang="en-US" sz="1600" b="0" i="0" u="none" strike="noStrike" baseline="0" dirty="0">
              <a:latin typeface="Arial" panose="020B0604020202020204" pitchFamily="34" charset="0"/>
              <a:cs typeface="Arial" panose="020B0604020202020204" pitchFamily="34" charset="0"/>
            </a:endParaRPr>
          </a:p>
          <a:p>
            <a:pPr marL="628650" lvl="1" indent="-285750">
              <a:buFont typeface="Wingdings" panose="05000000000000000000" pitchFamily="2" charset="2"/>
              <a:buChar char="Ø"/>
            </a:pPr>
            <a:r>
              <a:rPr lang="en-US" sz="1600" i="0" u="none" strike="noStrike" baseline="0" dirty="0">
                <a:solidFill>
                  <a:schemeClr val="tx1"/>
                </a:solidFill>
                <a:latin typeface="Arial" panose="020B0604020202020204" pitchFamily="34" charset="0"/>
                <a:cs typeface="Arial" panose="020B0604020202020204" pitchFamily="34" charset="0"/>
              </a:rPr>
              <a:t>Waiver of tax for reasonable cause. The IRS can waive part or all the tax if the taxpayer can show that any shortfall in the amount of distributions was due to reasonable error and they are taking reasonable steps to remedy the shortfall </a:t>
            </a:r>
          </a:p>
          <a:p>
            <a:pPr marL="628650" lvl="1" indent="-285750">
              <a:buFont typeface="Wingdings" panose="05000000000000000000" pitchFamily="2" charset="2"/>
              <a:buChar char="Ø"/>
            </a:pPr>
            <a:endParaRPr lang="en-US" sz="1600" dirty="0">
              <a:solidFill>
                <a:schemeClr val="tx1"/>
              </a:solidFill>
              <a:latin typeface="Arial" panose="020B0604020202020204" pitchFamily="34" charset="0"/>
              <a:cs typeface="Arial" panose="020B0604020202020204" pitchFamily="34" charset="0"/>
            </a:endParaRPr>
          </a:p>
          <a:p>
            <a:pPr marL="971550" lvl="2" indent="-285750">
              <a:buFont typeface="Wingdings" panose="05000000000000000000" pitchFamily="2" charset="2"/>
              <a:buChar char="Ø"/>
            </a:pPr>
            <a:r>
              <a:rPr lang="en-US" sz="1600" i="0" u="none" strike="noStrike" baseline="0" dirty="0">
                <a:solidFill>
                  <a:schemeClr val="tx1"/>
                </a:solidFill>
                <a:latin typeface="Arial" panose="020B0604020202020204" pitchFamily="34" charset="0"/>
                <a:cs typeface="Arial" panose="020B0604020202020204" pitchFamily="34" charset="0"/>
              </a:rPr>
              <a:t>In such cases, the taxpayer attaches a statement of explanation to the return, including Form 5329 </a:t>
            </a:r>
            <a:endParaRPr lang="en-US" sz="1600" dirty="0">
              <a:solidFill>
                <a:schemeClr val="tx1"/>
              </a:solidFill>
              <a:latin typeface="Arial" panose="020B0604020202020204" pitchFamily="34" charset="0"/>
              <a:cs typeface="Arial" panose="020B0604020202020204" pitchFamily="34" charset="0"/>
            </a:endParaRPr>
          </a:p>
          <a:p>
            <a:pPr marL="628650" lvl="1" indent="-285750">
              <a:buFont typeface="Wingdings" panose="05000000000000000000" pitchFamily="2" charset="2"/>
              <a:buChar char="Ø"/>
            </a:pPr>
            <a:endParaRPr lang="en-US" sz="1600" b="0" i="0" u="none" strike="noStrike" baseline="0" dirty="0">
              <a:solidFill>
                <a:schemeClr val="tx1"/>
              </a:solidFill>
              <a:latin typeface="Arial" panose="020B0604020202020204" pitchFamily="34" charset="0"/>
              <a:cs typeface="Arial" panose="020B0604020202020204" pitchFamily="34" charset="0"/>
            </a:endParaRPr>
          </a:p>
          <a:p>
            <a:pPr marL="628650" lvl="1" indent="-285750">
              <a:buFont typeface="Wingdings" panose="05000000000000000000" pitchFamily="2" charset="2"/>
              <a:buChar char="Ø"/>
            </a:pPr>
            <a:r>
              <a:rPr lang="en-US" sz="1600" b="0" i="0" u="none" strike="noStrike" baseline="0" dirty="0">
                <a:solidFill>
                  <a:schemeClr val="tx1"/>
                </a:solidFill>
                <a:latin typeface="Arial" panose="020B0604020202020204" pitchFamily="34" charset="0"/>
                <a:cs typeface="Arial" panose="020B0604020202020204" pitchFamily="34" charset="0"/>
              </a:rPr>
              <a:t>The IRS reviews the information provide by the taxpayer and decides whether to grant the request for a waiver. </a:t>
            </a:r>
          </a:p>
          <a:p>
            <a:pPr marL="628650" lvl="1" indent="-285750">
              <a:buFont typeface="Wingdings" panose="05000000000000000000" pitchFamily="2" charset="2"/>
              <a:buChar char="Ø"/>
            </a:pPr>
            <a:endParaRPr lang="en-US" sz="1600" dirty="0">
              <a:solidFill>
                <a:schemeClr val="tx1"/>
              </a:solidFill>
              <a:latin typeface="Arial" panose="020B0604020202020204" pitchFamily="34" charset="0"/>
              <a:cs typeface="Arial" panose="020B0604020202020204" pitchFamily="34" charset="0"/>
            </a:endParaRPr>
          </a:p>
          <a:p>
            <a:pPr marL="971550" lvl="2" indent="-285750">
              <a:buFont typeface="Wingdings" panose="05000000000000000000" pitchFamily="2" charset="2"/>
              <a:buChar char="Ø"/>
            </a:pPr>
            <a:r>
              <a:rPr lang="en-US" sz="1600" b="0" i="0" u="none" strike="noStrike" baseline="0" dirty="0">
                <a:solidFill>
                  <a:schemeClr val="tx1"/>
                </a:solidFill>
                <a:latin typeface="Arial" panose="020B0604020202020204" pitchFamily="34" charset="0"/>
                <a:cs typeface="Arial" panose="020B0604020202020204" pitchFamily="34" charset="0"/>
              </a:rPr>
              <a:t>If the request is not granted, the IRS will notify the taxpayer regarding any additional tax owed on the shortfall </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84048" lvl="1" indent="-182880" defTabSz="914400">
              <a:spcBef>
                <a:spcPts val="200"/>
              </a:spcBef>
              <a:spcAft>
                <a:spcPts val="400"/>
              </a:spcAft>
              <a:buClr>
                <a:srgbClr val="E48312"/>
              </a:buClr>
              <a:buFont typeface="Arial" panose="020B0604020202020204" pitchFamily="34" charset="0"/>
              <a:buChar char="•"/>
              <a:defRPr/>
            </a:pPr>
            <a:endParaRPr lang="en-US" sz="1800" dirty="0">
              <a:solidFill>
                <a:srgbClr val="000000"/>
              </a:solidFill>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0D5673F4-29BA-D1D3-8386-0C6EB9C53442}"/>
              </a:ext>
            </a:extLst>
          </p:cNvPr>
          <p:cNvSpPr>
            <a:spLocks noGrp="1"/>
          </p:cNvSpPr>
          <p:nvPr>
            <p:ph type="dt" sz="half" idx="10"/>
          </p:nvPr>
        </p:nvSpPr>
        <p:spPr/>
        <p:txBody>
          <a:bodyPr/>
          <a:lstStyle/>
          <a:p>
            <a:r>
              <a:rPr lang="en-US"/>
              <a:t>AAEPC - 11/9/2023</a:t>
            </a:r>
          </a:p>
        </p:txBody>
      </p:sp>
      <p:sp>
        <p:nvSpPr>
          <p:cNvPr id="5" name="Footer Placeholder 4">
            <a:extLst>
              <a:ext uri="{FF2B5EF4-FFF2-40B4-BE49-F238E27FC236}">
                <a16:creationId xmlns:a16="http://schemas.microsoft.com/office/drawing/2014/main" id="{39D9C694-123A-D40C-8080-0FA790BCA71F}"/>
              </a:ext>
            </a:extLst>
          </p:cNvPr>
          <p:cNvSpPr>
            <a:spLocks noGrp="1"/>
          </p:cNvSpPr>
          <p:nvPr>
            <p:ph type="ftr" sz="quarter" idx="11"/>
          </p:nvPr>
        </p:nvSpPr>
        <p:spPr/>
        <p:txBody>
          <a:bodyPr/>
          <a:lstStyle/>
          <a:p>
            <a:r>
              <a:rPr lang="en-US"/>
              <a:t>© 2023 A. P. Curatola</a:t>
            </a:r>
          </a:p>
        </p:txBody>
      </p:sp>
      <p:sp>
        <p:nvSpPr>
          <p:cNvPr id="6" name="Slide Number Placeholder 5">
            <a:extLst>
              <a:ext uri="{FF2B5EF4-FFF2-40B4-BE49-F238E27FC236}">
                <a16:creationId xmlns:a16="http://schemas.microsoft.com/office/drawing/2014/main" id="{EC4A3258-E9F6-7CC2-468D-FD28C38E60A6}"/>
              </a:ext>
            </a:extLst>
          </p:cNvPr>
          <p:cNvSpPr>
            <a:spLocks noGrp="1"/>
          </p:cNvSpPr>
          <p:nvPr>
            <p:ph type="sldNum" sz="quarter" idx="12"/>
          </p:nvPr>
        </p:nvSpPr>
        <p:spPr/>
        <p:txBody>
          <a:bodyPr/>
          <a:lstStyle/>
          <a:p>
            <a:fld id="{7C2B3464-E78B-4BE1-86B9-E4547740300B}" type="slidenum">
              <a:rPr lang="en-US" smtClean="0"/>
              <a:t>32</a:t>
            </a:fld>
            <a:endParaRPr lang="en-US"/>
          </a:p>
        </p:txBody>
      </p:sp>
    </p:spTree>
    <p:extLst>
      <p:ext uri="{BB962C8B-B14F-4D97-AF65-F5344CB8AC3E}">
        <p14:creationId xmlns:p14="http://schemas.microsoft.com/office/powerpoint/2010/main" val="10024556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F54F7-31F4-4371-A791-06D4DC9A1E69}"/>
              </a:ext>
            </a:extLst>
          </p:cNvPr>
          <p:cNvSpPr>
            <a:spLocks noGrp="1"/>
          </p:cNvSpPr>
          <p:nvPr>
            <p:ph type="title"/>
          </p:nvPr>
        </p:nvSpPr>
        <p:spPr>
          <a:xfrm>
            <a:off x="831851" y="768343"/>
            <a:ext cx="10515600" cy="1150609"/>
          </a:xfrm>
        </p:spPr>
        <p:txBody>
          <a:bodyPr>
            <a:normAutofit/>
          </a:bodyPr>
          <a:lstStyle/>
          <a:p>
            <a:pPr algn="ctr"/>
            <a:r>
              <a:rPr lang="en-US" sz="2400" b="1" spc="-50" dirty="0">
                <a:solidFill>
                  <a:srgbClr val="7030A0"/>
                </a:solidFill>
                <a:latin typeface="Arial" panose="020B0604020202020204" pitchFamily="34" charset="0"/>
                <a:cs typeface="Arial" panose="020B0604020202020204" pitchFamily="34" charset="0"/>
              </a:rPr>
              <a:t>Notice 2022-53 and Notice 2023-54</a:t>
            </a:r>
            <a:br>
              <a:rPr lang="en-US" sz="2400" b="1" spc="-50" dirty="0">
                <a:solidFill>
                  <a:srgbClr val="7030A0"/>
                </a:solidFill>
                <a:latin typeface="Arial" panose="020B0604020202020204" pitchFamily="34" charset="0"/>
                <a:cs typeface="Arial" panose="020B0604020202020204" pitchFamily="34" charset="0"/>
              </a:rPr>
            </a:br>
            <a:endParaRPr lang="en-US" sz="2400" b="1" dirty="0">
              <a:solidFill>
                <a:srgbClr val="7030A0"/>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0CE477D-9AC6-49D2-BCD2-A18F0C2A2FCE}"/>
              </a:ext>
            </a:extLst>
          </p:cNvPr>
          <p:cNvSpPr>
            <a:spLocks noGrp="1"/>
          </p:cNvSpPr>
          <p:nvPr>
            <p:ph type="body" idx="1"/>
          </p:nvPr>
        </p:nvSpPr>
        <p:spPr>
          <a:xfrm>
            <a:off x="831851" y="1918951"/>
            <a:ext cx="10515600" cy="4170705"/>
          </a:xfrm>
        </p:spPr>
        <p:txBody>
          <a:bodyPr>
            <a:noAutofit/>
          </a:bodyPr>
          <a:lstStyle/>
          <a:p>
            <a:pPr marL="285750" marR="0" lvl="0" indent="-285750" algn="l" defTabSz="914400" rtl="0" eaLnBrk="1" fontAlgn="auto" latinLnBrk="0" hangingPunct="1">
              <a:lnSpc>
                <a:spcPct val="90000"/>
              </a:lnSpc>
              <a:spcBef>
                <a:spcPts val="1200"/>
              </a:spcBef>
              <a:spcAft>
                <a:spcPts val="200"/>
              </a:spcAft>
              <a:buSzPct val="100000"/>
              <a:buFont typeface="Wingdings" panose="05000000000000000000" pitchFamily="2" charset="2"/>
              <a:buChar char="Ø"/>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RMD for Inherited Plans</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628650" lvl="1" indent="-285750" defTabSz="914400">
              <a:spcBef>
                <a:spcPts val="1200"/>
              </a:spcBef>
              <a:spcAft>
                <a:spcPts val="200"/>
              </a:spcAft>
              <a:buSzPct val="100000"/>
              <a:buFont typeface="Wingdings" panose="05000000000000000000" pitchFamily="2" charset="2"/>
              <a:buChar char="Ø"/>
              <a:defRPr/>
            </a:pPr>
            <a:r>
              <a:rPr lang="en-US" sz="1600" dirty="0">
                <a:solidFill>
                  <a:srgbClr val="000000"/>
                </a:solidFill>
                <a:latin typeface="Arial" panose="020B0604020202020204" pitchFamily="34" charset="0"/>
                <a:cs typeface="Arial" panose="020B0604020202020204" pitchFamily="34" charset="0"/>
              </a:rPr>
              <a:t> Final regulations are coming for handling the RMDs for inheritors, </a:t>
            </a:r>
            <a:r>
              <a:rPr lang="en-US" sz="1600" b="1" dirty="0">
                <a:solidFill>
                  <a:srgbClr val="0070C0"/>
                </a:solidFill>
                <a:latin typeface="Arial" panose="020B0604020202020204" pitchFamily="34" charset="0"/>
                <a:cs typeface="Arial" panose="020B0604020202020204" pitchFamily="34" charset="0"/>
              </a:rPr>
              <a:t>but Treasury decided that </a:t>
            </a:r>
          </a:p>
          <a:p>
            <a:pPr marL="971550" lvl="2" indent="-285750" defTabSz="914400">
              <a:spcBef>
                <a:spcPts val="1200"/>
              </a:spcBef>
              <a:spcAft>
                <a:spcPts val="200"/>
              </a:spcAft>
              <a:buSzPct val="100000"/>
              <a:buFont typeface="Wingdings" panose="05000000000000000000" pitchFamily="2" charset="2"/>
              <a:buChar char="Ø"/>
              <a:defRPr/>
            </a:pPr>
            <a:r>
              <a:rPr lang="en-US" sz="1600" dirty="0">
                <a:solidFill>
                  <a:srgbClr val="000000"/>
                </a:solidFill>
                <a:latin typeface="Arial" panose="020B0604020202020204" pitchFamily="34" charset="0"/>
                <a:cs typeface="Arial" panose="020B0604020202020204" pitchFamily="34" charset="0"/>
              </a:rPr>
              <a:t>It will not apply prior to 2023 per Notice 2022-53, and now</a:t>
            </a:r>
          </a:p>
          <a:p>
            <a:pPr marL="971550" lvl="2" indent="-285750" defTabSz="914400">
              <a:spcBef>
                <a:spcPts val="1200"/>
              </a:spcBef>
              <a:spcAft>
                <a:spcPts val="200"/>
              </a:spcAft>
              <a:buSzPct val="100000"/>
              <a:buFont typeface="Wingdings" panose="05000000000000000000" pitchFamily="2" charset="2"/>
              <a:buChar char="Ø"/>
              <a:defRPr/>
            </a:pPr>
            <a:r>
              <a:rPr lang="en-US" sz="1600" dirty="0">
                <a:solidFill>
                  <a:srgbClr val="000000"/>
                </a:solidFill>
                <a:latin typeface="Arial" panose="020B0604020202020204" pitchFamily="34" charset="0"/>
                <a:cs typeface="Arial" panose="020B0604020202020204" pitchFamily="34" charset="0"/>
              </a:rPr>
              <a:t>It will not apply prior to 2024 per Notice 2023-54 </a:t>
            </a:r>
            <a:r>
              <a:rPr lang="en-US" sz="1600" dirty="0">
                <a:solidFill>
                  <a:srgbClr val="FF0000"/>
                </a:solidFill>
                <a:latin typeface="Arial" panose="020B0604020202020204" pitchFamily="34" charset="0"/>
                <a:cs typeface="Arial" panose="020B0604020202020204" pitchFamily="34" charset="0"/>
              </a:rPr>
              <a:t> </a:t>
            </a:r>
            <a:endParaRPr lang="en-US" sz="1600" dirty="0">
              <a:solidFill>
                <a:srgbClr val="000000"/>
              </a:solidFill>
              <a:latin typeface="Arial" panose="020B0604020202020204" pitchFamily="34" charset="0"/>
              <a:cs typeface="Arial" panose="020B0604020202020204" pitchFamily="34" charset="0"/>
            </a:endParaRPr>
          </a:p>
          <a:p>
            <a:pPr marL="628650" lvl="1" indent="-285750" defTabSz="914400">
              <a:spcBef>
                <a:spcPts val="1200"/>
              </a:spcBef>
              <a:spcAft>
                <a:spcPts val="200"/>
              </a:spcAft>
              <a:buSzPct val="100000"/>
              <a:buFont typeface="Wingdings" panose="05000000000000000000" pitchFamily="2" charset="2"/>
              <a:buChar char="Ø"/>
              <a:defRPr/>
            </a:pPr>
            <a:r>
              <a:rPr lang="en-US" sz="1600" dirty="0">
                <a:solidFill>
                  <a:srgbClr val="000000"/>
                </a:solidFill>
                <a:latin typeface="Arial" panose="020B0604020202020204" pitchFamily="34" charset="0"/>
                <a:cs typeface="Arial" panose="020B0604020202020204" pitchFamily="34" charset="0"/>
              </a:rPr>
              <a:t> Eligible designated beneficiaries can elect to take the distribution </a:t>
            </a:r>
          </a:p>
          <a:p>
            <a:pPr marL="971550" lvl="2" indent="-285750" defTabSz="914400">
              <a:spcBef>
                <a:spcPts val="1200"/>
              </a:spcBef>
              <a:spcAft>
                <a:spcPts val="200"/>
              </a:spcAft>
              <a:buSzPct val="100000"/>
              <a:buFont typeface="Wingdings" panose="05000000000000000000" pitchFamily="2" charset="2"/>
              <a:buChar char="Ø"/>
              <a:defRPr/>
            </a:pPr>
            <a:r>
              <a:rPr lang="en-US" sz="1600" dirty="0">
                <a:solidFill>
                  <a:srgbClr val="000000"/>
                </a:solidFill>
                <a:latin typeface="Arial" panose="020B0604020202020204" pitchFamily="34" charset="0"/>
                <a:cs typeface="Arial" panose="020B0604020202020204" pitchFamily="34" charset="0"/>
              </a:rPr>
              <a:t>Over their life or </a:t>
            </a:r>
          </a:p>
          <a:p>
            <a:pPr marL="971550" lvl="2" indent="-285750" defTabSz="914400">
              <a:spcBef>
                <a:spcPts val="1200"/>
              </a:spcBef>
              <a:spcAft>
                <a:spcPts val="200"/>
              </a:spcAft>
              <a:buSzPct val="100000"/>
              <a:buFont typeface="Wingdings" panose="05000000000000000000" pitchFamily="2" charset="2"/>
              <a:buChar char="Ø"/>
              <a:defRPr/>
            </a:pPr>
            <a:r>
              <a:rPr lang="en-US" sz="1600" dirty="0">
                <a:solidFill>
                  <a:srgbClr val="000000"/>
                </a:solidFill>
                <a:latin typeface="Arial" panose="020B0604020202020204" pitchFamily="34" charset="0"/>
                <a:cs typeface="Arial" panose="020B0604020202020204" pitchFamily="34" charset="0"/>
              </a:rPr>
              <a:t>Elect the 10-year rule </a:t>
            </a:r>
          </a:p>
          <a:p>
            <a:pPr marL="628650" lvl="1" indent="-285750" defTabSz="914400">
              <a:spcBef>
                <a:spcPts val="1200"/>
              </a:spcBef>
              <a:spcAft>
                <a:spcPts val="200"/>
              </a:spcAft>
              <a:buSzPct val="100000"/>
              <a:buFont typeface="Wingdings" panose="05000000000000000000" pitchFamily="2" charset="2"/>
              <a:buChar char="Ø"/>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When EDB dies, the beneficiary must elect the 10-year rule</a:t>
            </a:r>
          </a:p>
          <a:p>
            <a:pPr marL="628650" lvl="1" indent="-285750" defTabSz="914400">
              <a:spcBef>
                <a:spcPts val="1200"/>
              </a:spcBef>
              <a:spcAft>
                <a:spcPts val="200"/>
              </a:spcAft>
              <a:buSzPct val="100000"/>
              <a:buFont typeface="Wingdings" panose="05000000000000000000" pitchFamily="2" charset="2"/>
              <a:buChar char="Ø"/>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Under proposed regulations, the RMD rules apply during the 10-years. </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628650" lvl="1" indent="-285750" defTabSz="914400">
              <a:spcBef>
                <a:spcPts val="1200"/>
              </a:spcBef>
              <a:spcAft>
                <a:spcPts val="200"/>
              </a:spcAft>
              <a:buSzPct val="100000"/>
              <a:buFont typeface="Wingdings" panose="05000000000000000000" pitchFamily="2" charset="2"/>
              <a:buChar char="Ø"/>
              <a:defRPr/>
            </a:pPr>
            <a:r>
              <a:rPr lang="en-US" sz="1600" dirty="0">
                <a:solidFill>
                  <a:srgbClr val="000000"/>
                </a:solidFill>
                <a:latin typeface="Arial" panose="020B0604020202020204" pitchFamily="34" charset="0"/>
                <a:cs typeface="Arial" panose="020B0604020202020204" pitchFamily="34" charset="0"/>
              </a:rPr>
              <a:t> </a:t>
            </a:r>
            <a:r>
              <a:rPr lang="en-US" sz="1600" dirty="0">
                <a:solidFill>
                  <a:srgbClr val="FF0000"/>
                </a:solidFill>
                <a:latin typeface="Arial" panose="020B0604020202020204" pitchFamily="34" charset="0"/>
                <a:cs typeface="Arial" panose="020B0604020202020204" pitchFamily="34" charset="0"/>
              </a:rPr>
              <a:t>Note:</a:t>
            </a:r>
            <a:r>
              <a:rPr lang="en-US" sz="1600" dirty="0">
                <a:solidFill>
                  <a:srgbClr val="000000"/>
                </a:solidFill>
                <a:latin typeface="Arial" panose="020B0604020202020204" pitchFamily="34" charset="0"/>
                <a:cs typeface="Arial" panose="020B0604020202020204" pitchFamily="34" charset="0"/>
              </a:rPr>
              <a:t> If 50% penalty was paid for failing to take RMD by beneficiary in 2021, a refund may be requested</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Date Placeholder 3">
            <a:extLst>
              <a:ext uri="{FF2B5EF4-FFF2-40B4-BE49-F238E27FC236}">
                <a16:creationId xmlns:a16="http://schemas.microsoft.com/office/drawing/2014/main" id="{8F484809-02E6-CDAF-1C66-D20275383884}"/>
              </a:ext>
            </a:extLst>
          </p:cNvPr>
          <p:cNvSpPr>
            <a:spLocks noGrp="1"/>
          </p:cNvSpPr>
          <p:nvPr>
            <p:ph type="dt" sz="half" idx="10"/>
          </p:nvPr>
        </p:nvSpPr>
        <p:spPr/>
        <p:txBody>
          <a:bodyPr/>
          <a:lstStyle/>
          <a:p>
            <a:r>
              <a:rPr lang="en-US"/>
              <a:t>AAEPC - 11/9/2023</a:t>
            </a:r>
          </a:p>
        </p:txBody>
      </p:sp>
      <p:sp>
        <p:nvSpPr>
          <p:cNvPr id="5" name="Footer Placeholder 4">
            <a:extLst>
              <a:ext uri="{FF2B5EF4-FFF2-40B4-BE49-F238E27FC236}">
                <a16:creationId xmlns:a16="http://schemas.microsoft.com/office/drawing/2014/main" id="{94A9E386-22B8-6B5B-7010-81CFCB441888}"/>
              </a:ext>
            </a:extLst>
          </p:cNvPr>
          <p:cNvSpPr>
            <a:spLocks noGrp="1"/>
          </p:cNvSpPr>
          <p:nvPr>
            <p:ph type="ftr" sz="quarter" idx="11"/>
          </p:nvPr>
        </p:nvSpPr>
        <p:spPr/>
        <p:txBody>
          <a:bodyPr/>
          <a:lstStyle/>
          <a:p>
            <a:r>
              <a:rPr lang="en-US"/>
              <a:t>© 2023 A. P. Curatola</a:t>
            </a:r>
          </a:p>
        </p:txBody>
      </p:sp>
      <p:sp>
        <p:nvSpPr>
          <p:cNvPr id="6" name="Slide Number Placeholder 5">
            <a:extLst>
              <a:ext uri="{FF2B5EF4-FFF2-40B4-BE49-F238E27FC236}">
                <a16:creationId xmlns:a16="http://schemas.microsoft.com/office/drawing/2014/main" id="{252E5C7E-4FF0-6C60-2A6B-92AA80B144F4}"/>
              </a:ext>
            </a:extLst>
          </p:cNvPr>
          <p:cNvSpPr>
            <a:spLocks noGrp="1"/>
          </p:cNvSpPr>
          <p:nvPr>
            <p:ph type="sldNum" sz="quarter" idx="12"/>
          </p:nvPr>
        </p:nvSpPr>
        <p:spPr/>
        <p:txBody>
          <a:bodyPr/>
          <a:lstStyle/>
          <a:p>
            <a:fld id="{7C2B3464-E78B-4BE1-86B9-E4547740300B}" type="slidenum">
              <a:rPr lang="en-US" smtClean="0"/>
              <a:t>33</a:t>
            </a:fld>
            <a:endParaRPr lang="en-US"/>
          </a:p>
        </p:txBody>
      </p:sp>
    </p:spTree>
    <p:extLst>
      <p:ext uri="{BB962C8B-B14F-4D97-AF65-F5344CB8AC3E}">
        <p14:creationId xmlns:p14="http://schemas.microsoft.com/office/powerpoint/2010/main" val="25992274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F54F7-31F4-4371-A791-06D4DC9A1E69}"/>
              </a:ext>
            </a:extLst>
          </p:cNvPr>
          <p:cNvSpPr>
            <a:spLocks noGrp="1"/>
          </p:cNvSpPr>
          <p:nvPr>
            <p:ph type="title"/>
          </p:nvPr>
        </p:nvSpPr>
        <p:spPr>
          <a:xfrm>
            <a:off x="831851" y="927280"/>
            <a:ext cx="10515600" cy="772731"/>
          </a:xfrm>
        </p:spPr>
        <p:txBody>
          <a:bodyPr>
            <a:normAutofit fontScale="90000"/>
          </a:bodyPr>
          <a:lstStyle/>
          <a:p>
            <a:pPr algn="ctr"/>
            <a:r>
              <a:rPr lang="en-US" sz="2400" b="1" dirty="0">
                <a:solidFill>
                  <a:srgbClr val="7030A0"/>
                </a:solidFill>
                <a:latin typeface="Arial" panose="020B0604020202020204" pitchFamily="34" charset="0"/>
                <a:cs typeface="Arial" panose="020B0604020202020204" pitchFamily="34" charset="0"/>
              </a:rPr>
              <a:t>Estate Tax Issue</a:t>
            </a:r>
            <a:br>
              <a:rPr lang="en-US" sz="2400" b="1" dirty="0">
                <a:solidFill>
                  <a:srgbClr val="7030A0"/>
                </a:solidFill>
                <a:latin typeface="Arial" panose="020B0604020202020204" pitchFamily="34" charset="0"/>
                <a:cs typeface="Arial" panose="020B0604020202020204" pitchFamily="34" charset="0"/>
              </a:rPr>
            </a:br>
            <a:r>
              <a:rPr lang="en-US" sz="2400" b="1" dirty="0">
                <a:solidFill>
                  <a:srgbClr val="7030A0"/>
                </a:solidFill>
                <a:latin typeface="Arial" panose="020B0604020202020204" pitchFamily="34" charset="0"/>
                <a:cs typeface="Arial" panose="020B0604020202020204" pitchFamily="34" charset="0"/>
              </a:rPr>
              <a:t>Unused Deceased Spousal Exclusion</a:t>
            </a:r>
            <a:r>
              <a:rPr lang="en-US" sz="3200" b="1" dirty="0">
                <a:solidFill>
                  <a:srgbClr val="7030A0"/>
                </a:solidFill>
                <a:latin typeface="Arial" panose="020B0604020202020204" pitchFamily="34" charset="0"/>
                <a:cs typeface="Arial" panose="020B0604020202020204" pitchFamily="34" charset="0"/>
              </a:rPr>
              <a:t> </a:t>
            </a:r>
          </a:p>
        </p:txBody>
      </p:sp>
      <p:sp>
        <p:nvSpPr>
          <p:cNvPr id="3" name="Text Placeholder 2">
            <a:extLst>
              <a:ext uri="{FF2B5EF4-FFF2-40B4-BE49-F238E27FC236}">
                <a16:creationId xmlns:a16="http://schemas.microsoft.com/office/drawing/2014/main" id="{E0CE477D-9AC6-49D2-BCD2-A18F0C2A2FCE}"/>
              </a:ext>
            </a:extLst>
          </p:cNvPr>
          <p:cNvSpPr>
            <a:spLocks noGrp="1"/>
          </p:cNvSpPr>
          <p:nvPr>
            <p:ph type="body" idx="1"/>
          </p:nvPr>
        </p:nvSpPr>
        <p:spPr>
          <a:xfrm>
            <a:off x="831851" y="2060621"/>
            <a:ext cx="10515600" cy="4029036"/>
          </a:xfrm>
        </p:spPr>
        <p:txBody>
          <a:bodyPr>
            <a:normAutofit/>
          </a:bodyPr>
          <a:lstStyle/>
          <a:p>
            <a:pPr marL="285750" indent="-285750">
              <a:buFont typeface="Wingdings" panose="05000000000000000000" pitchFamily="2" charset="2"/>
              <a:buChar char="Ø"/>
            </a:pPr>
            <a:r>
              <a:rPr lang="en-US" sz="1600" dirty="0">
                <a:latin typeface="Arial" panose="020B0604020202020204" pitchFamily="34" charset="0"/>
                <a:cs typeface="Arial" panose="020B0604020202020204" pitchFamily="34" charset="0"/>
              </a:rPr>
              <a:t>Unused amount can be passed to surviving spouse</a:t>
            </a:r>
          </a:p>
          <a:p>
            <a:pPr marL="285750" indent="-285750">
              <a:buFont typeface="Wingdings" panose="05000000000000000000" pitchFamily="2" charset="2"/>
              <a:buChar char="Ø"/>
            </a:pPr>
            <a:endParaRPr lang="en-US" sz="1600" dirty="0">
              <a:latin typeface="Arial" panose="020B0604020202020204" pitchFamily="34" charset="0"/>
              <a:cs typeface="Arial" panose="020B0604020202020204" pitchFamily="34" charset="0"/>
            </a:endParaRPr>
          </a:p>
          <a:p>
            <a:pPr marL="628650" lvl="1" indent="-285750">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If deceased’s estate uses $8M of unified tax credit in 2023, then the remaining $5.61M can be passed to the surviving spouse</a:t>
            </a:r>
            <a:endParaRPr lang="en-US" sz="1600" dirty="0">
              <a:solidFill>
                <a:prstClr val="black"/>
              </a:solidFill>
              <a:latin typeface="Arial" panose="020B0604020202020204" pitchFamily="34" charset="0"/>
              <a:cs typeface="Arial" panose="020B0604020202020204" pitchFamily="34" charset="0"/>
            </a:endParaRPr>
          </a:p>
          <a:p>
            <a:pPr marL="628650" lvl="1" indent="-285750">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The </a:t>
            </a:r>
          </a:p>
          <a:p>
            <a:pPr marL="628650" lvl="1" indent="-285750">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Portability election is made by filing Form 706</a:t>
            </a:r>
          </a:p>
          <a:p>
            <a:pPr marL="971550" lvl="2" indent="-285750">
              <a:buFont typeface="Wingdings" panose="05000000000000000000" pitchFamily="2" charset="2"/>
              <a:buChar char="Ø"/>
            </a:pPr>
            <a:r>
              <a:rPr lang="en-US" sz="1600" dirty="0">
                <a:solidFill>
                  <a:srgbClr val="FF0000"/>
                </a:solidFill>
                <a:latin typeface="Arial" panose="020B0604020202020204" pitchFamily="34" charset="0"/>
                <a:cs typeface="Arial" panose="020B0604020202020204" pitchFamily="34" charset="0"/>
              </a:rPr>
              <a:t>Form 706 </a:t>
            </a:r>
            <a:r>
              <a:rPr lang="en-US" sz="1600" b="1" dirty="0">
                <a:solidFill>
                  <a:schemeClr val="accent6">
                    <a:lumMod val="75000"/>
                  </a:schemeClr>
                </a:solidFill>
                <a:latin typeface="Arial" panose="020B0604020202020204" pitchFamily="34" charset="0"/>
                <a:cs typeface="Arial" panose="020B0604020202020204" pitchFamily="34" charset="0"/>
              </a:rPr>
              <a:t>is not filed </a:t>
            </a:r>
            <a:r>
              <a:rPr lang="en-US" sz="1600" dirty="0">
                <a:solidFill>
                  <a:srgbClr val="FF0000"/>
                </a:solidFill>
                <a:latin typeface="Arial" panose="020B0604020202020204" pitchFamily="34" charset="0"/>
                <a:cs typeface="Arial" panose="020B0604020202020204" pitchFamily="34" charset="0"/>
              </a:rPr>
              <a:t>if estate is below the UTC amount </a:t>
            </a:r>
            <a:r>
              <a:rPr lang="en-US" sz="1600" b="1" dirty="0">
                <a:solidFill>
                  <a:schemeClr val="accent6">
                    <a:lumMod val="75000"/>
                  </a:schemeClr>
                </a:solidFill>
                <a:latin typeface="Arial" panose="020B0604020202020204" pitchFamily="34" charset="0"/>
                <a:cs typeface="Arial" panose="020B0604020202020204" pitchFamily="34" charset="0"/>
              </a:rPr>
              <a:t>UNLESS</a:t>
            </a:r>
            <a:r>
              <a:rPr lang="en-US" sz="1600" dirty="0">
                <a:solidFill>
                  <a:srgbClr val="FF0000"/>
                </a:solidFill>
                <a:latin typeface="Arial" panose="020B0604020202020204" pitchFamily="34" charset="0"/>
                <a:cs typeface="Arial" panose="020B0604020202020204" pitchFamily="34" charset="0"/>
              </a:rPr>
              <a:t>, estate is making portability election</a:t>
            </a:r>
          </a:p>
          <a:p>
            <a:pPr marL="971550" lvl="2" indent="-285750">
              <a:buFont typeface="Wingdings" panose="05000000000000000000" pitchFamily="2" charset="2"/>
              <a:buChar char="Ø"/>
            </a:pPr>
            <a:endParaRPr lang="en-US" sz="1600" dirty="0">
              <a:solidFill>
                <a:srgbClr val="FF0000"/>
              </a:solidFill>
              <a:latin typeface="Arial" panose="020B0604020202020204" pitchFamily="34" charset="0"/>
              <a:cs typeface="Arial" panose="020B0604020202020204" pitchFamily="34" charset="0"/>
            </a:endParaRPr>
          </a:p>
          <a:p>
            <a:pPr marL="971550" lvl="2" indent="-285750">
              <a:buFont typeface="Wingdings" panose="05000000000000000000" pitchFamily="2" charset="2"/>
              <a:buChar char="Ø"/>
            </a:pPr>
            <a:r>
              <a:rPr lang="en-US" sz="1600" dirty="0">
                <a:solidFill>
                  <a:srgbClr val="FF0000"/>
                </a:solidFill>
                <a:latin typeface="Arial" panose="020B0604020202020204" pitchFamily="34" charset="0"/>
                <a:cs typeface="Arial" panose="020B0604020202020204" pitchFamily="34" charset="0"/>
              </a:rPr>
              <a:t>See Part 6 of Form 706 and Part 6A is checked to opt out of portability</a:t>
            </a:r>
          </a:p>
          <a:p>
            <a:pPr marL="971550" lvl="2" indent="-285750">
              <a:buFont typeface="Wingdings" panose="05000000000000000000" pitchFamily="2" charset="2"/>
              <a:buChar char="Ø"/>
            </a:pPr>
            <a:endParaRPr lang="en-US" sz="1600" dirty="0">
              <a:solidFill>
                <a:srgbClr val="FF0000"/>
              </a:solidFill>
              <a:latin typeface="Arial" panose="020B0604020202020204" pitchFamily="34" charset="0"/>
              <a:cs typeface="Arial" panose="020B0604020202020204" pitchFamily="34" charset="0"/>
            </a:endParaRPr>
          </a:p>
          <a:p>
            <a:pPr marL="971550" lvl="2" indent="-285750">
              <a:buFont typeface="Wingdings" panose="05000000000000000000" pitchFamily="2" charset="2"/>
              <a:buChar char="Ø"/>
            </a:pPr>
            <a:r>
              <a:rPr lang="en-US" sz="1600" dirty="0">
                <a:solidFill>
                  <a:srgbClr val="FF0000"/>
                </a:solidFill>
                <a:latin typeface="Arial" panose="020B0604020202020204" pitchFamily="34" charset="0"/>
                <a:cs typeface="Arial" panose="020B0604020202020204" pitchFamily="34" charset="0"/>
              </a:rPr>
              <a:t>Rev. Proc. 2022-32 extends the portability election for these non-req filers to the 5</a:t>
            </a:r>
            <a:r>
              <a:rPr lang="en-US" sz="1600" baseline="30000" dirty="0">
                <a:solidFill>
                  <a:srgbClr val="FF0000"/>
                </a:solidFill>
                <a:latin typeface="Arial" panose="020B0604020202020204" pitchFamily="34" charset="0"/>
                <a:cs typeface="Arial" panose="020B0604020202020204" pitchFamily="34" charset="0"/>
              </a:rPr>
              <a:t>th</a:t>
            </a:r>
            <a:r>
              <a:rPr lang="en-US" sz="1600" dirty="0">
                <a:solidFill>
                  <a:srgbClr val="FF0000"/>
                </a:solidFill>
                <a:latin typeface="Arial" panose="020B0604020202020204" pitchFamily="34" charset="0"/>
                <a:cs typeface="Arial" panose="020B0604020202020204" pitchFamily="34" charset="0"/>
              </a:rPr>
              <a:t> anniversary of decedent’s death. (frees up IRS resources - </a:t>
            </a:r>
            <a:r>
              <a:rPr lang="en-US" sz="1600" dirty="0">
                <a:solidFill>
                  <a:schemeClr val="accent6">
                    <a:lumMod val="75000"/>
                  </a:schemeClr>
                </a:solidFill>
                <a:latin typeface="Arial" panose="020B0604020202020204" pitchFamily="34" charset="0"/>
                <a:cs typeface="Arial" panose="020B0604020202020204" pitchFamily="34" charset="0"/>
              </a:rPr>
              <a:t>no need to file PLR</a:t>
            </a:r>
            <a:r>
              <a:rPr lang="en-US" sz="1600" dirty="0">
                <a:solidFill>
                  <a:srgbClr val="FF0000"/>
                </a:solidFill>
                <a:latin typeface="Arial" panose="020B0604020202020204" pitchFamily="34" charset="0"/>
                <a:cs typeface="Arial" panose="020B0604020202020204" pitchFamily="34" charset="0"/>
              </a:rPr>
              <a:t>)  </a:t>
            </a:r>
          </a:p>
          <a:p>
            <a:pPr marL="628650" lvl="1" indent="-285750">
              <a:buFont typeface="Wingdings" panose="05000000000000000000" pitchFamily="2" charset="2"/>
              <a:buChar char="Ø"/>
            </a:pPr>
            <a:endParaRPr lang="en-US" dirty="0">
              <a:solidFill>
                <a:schemeClr val="tx1"/>
              </a:solidFill>
              <a:latin typeface="Arial" panose="020B0604020202020204" pitchFamily="34" charset="0"/>
              <a:cs typeface="Arial" panose="020B0604020202020204" pitchFamily="34" charset="0"/>
            </a:endParaRPr>
          </a:p>
        </p:txBody>
      </p:sp>
      <p:sp>
        <p:nvSpPr>
          <p:cNvPr id="7" name="Date Placeholder 6">
            <a:extLst>
              <a:ext uri="{FF2B5EF4-FFF2-40B4-BE49-F238E27FC236}">
                <a16:creationId xmlns:a16="http://schemas.microsoft.com/office/drawing/2014/main" id="{EECF4566-6E67-518F-9879-18DA1EAD7D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Calibri"/>
                <a:ea typeface="+mn-ea"/>
                <a:cs typeface="+mn-cs"/>
              </a:rPr>
              <a:t>AAEPC - 11/9/2023</a:t>
            </a:r>
          </a:p>
        </p:txBody>
      </p:sp>
      <p:sp>
        <p:nvSpPr>
          <p:cNvPr id="8" name="Footer Placeholder 7">
            <a:extLst>
              <a:ext uri="{FF2B5EF4-FFF2-40B4-BE49-F238E27FC236}">
                <a16:creationId xmlns:a16="http://schemas.microsoft.com/office/drawing/2014/main" id="{7EB2C021-DA35-7DA4-050F-C563ED95F8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Calibri"/>
                <a:ea typeface="+mn-ea"/>
                <a:cs typeface="+mn-cs"/>
              </a:rPr>
              <a:t>© 2023 A. P. Curatola</a:t>
            </a:r>
          </a:p>
        </p:txBody>
      </p:sp>
      <p:sp>
        <p:nvSpPr>
          <p:cNvPr id="9" name="Slide Number Placeholder 8">
            <a:extLst>
              <a:ext uri="{FF2B5EF4-FFF2-40B4-BE49-F238E27FC236}">
                <a16:creationId xmlns:a16="http://schemas.microsoft.com/office/drawing/2014/main" id="{1FBFE751-A3CD-B9B9-35EC-F5493B6033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B3464-E78B-4BE1-86B9-E4547740300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710943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5BF9CD-C8DB-2DA1-31CE-25D7E811E92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Calibri"/>
                <a:ea typeface="+mn-ea"/>
                <a:cs typeface="+mn-cs"/>
              </a:rPr>
              <a:t>AAEPC - 11/9/2023</a:t>
            </a:r>
          </a:p>
        </p:txBody>
      </p:sp>
      <p:sp>
        <p:nvSpPr>
          <p:cNvPr id="3" name="Footer Placeholder 2">
            <a:extLst>
              <a:ext uri="{FF2B5EF4-FFF2-40B4-BE49-F238E27FC236}">
                <a16:creationId xmlns:a16="http://schemas.microsoft.com/office/drawing/2014/main" id="{744E4898-C773-B1A6-48ED-B9BDAB7143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Calibri"/>
                <a:ea typeface="+mn-ea"/>
                <a:cs typeface="+mn-cs"/>
              </a:rPr>
              <a:t>© 2023 A. P. Curatola</a:t>
            </a:r>
          </a:p>
        </p:txBody>
      </p:sp>
      <p:sp>
        <p:nvSpPr>
          <p:cNvPr id="4" name="Slide Number Placeholder 3">
            <a:extLst>
              <a:ext uri="{FF2B5EF4-FFF2-40B4-BE49-F238E27FC236}">
                <a16:creationId xmlns:a16="http://schemas.microsoft.com/office/drawing/2014/main" id="{4C0FE6F3-A9E2-1D41-937E-92A2D38F95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B3464-E78B-4BE1-86B9-E4547740300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5DC4380E-32F1-10F4-5966-1095AE674848}"/>
              </a:ext>
            </a:extLst>
          </p:cNvPr>
          <p:cNvPicPr>
            <a:picLocks noChangeAspect="1"/>
          </p:cNvPicPr>
          <p:nvPr/>
        </p:nvPicPr>
        <p:blipFill>
          <a:blip r:embed="rId3"/>
          <a:stretch>
            <a:fillRect/>
          </a:stretch>
        </p:blipFill>
        <p:spPr>
          <a:xfrm>
            <a:off x="2520386" y="1629596"/>
            <a:ext cx="7151228" cy="4298053"/>
          </a:xfrm>
          <a:prstGeom prst="rect">
            <a:avLst/>
          </a:prstGeom>
        </p:spPr>
      </p:pic>
      <p:sp>
        <p:nvSpPr>
          <p:cNvPr id="6" name="TextBox 5">
            <a:extLst>
              <a:ext uri="{FF2B5EF4-FFF2-40B4-BE49-F238E27FC236}">
                <a16:creationId xmlns:a16="http://schemas.microsoft.com/office/drawing/2014/main" id="{A202658C-5E16-DE5A-AABA-B9B8E031544C}"/>
              </a:ext>
            </a:extLst>
          </p:cNvPr>
          <p:cNvSpPr txBox="1"/>
          <p:nvPr/>
        </p:nvSpPr>
        <p:spPr>
          <a:xfrm>
            <a:off x="2353235" y="1210235"/>
            <a:ext cx="73183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a:ea typeface="+mn-ea"/>
                <a:cs typeface="+mn-cs"/>
              </a:rPr>
              <a:t>Form 706 – Part A – Portability Election for Deceased Spouse</a:t>
            </a:r>
          </a:p>
        </p:txBody>
      </p:sp>
    </p:spTree>
    <p:extLst>
      <p:ext uri="{BB962C8B-B14F-4D97-AF65-F5344CB8AC3E}">
        <p14:creationId xmlns:p14="http://schemas.microsoft.com/office/powerpoint/2010/main" val="28760470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5BF9CD-C8DB-2DA1-31CE-25D7E811E92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Calibri"/>
                <a:ea typeface="+mn-ea"/>
                <a:cs typeface="+mn-cs"/>
              </a:rPr>
              <a:t>AAEPC - 11/9/2023</a:t>
            </a:r>
          </a:p>
        </p:txBody>
      </p:sp>
      <p:sp>
        <p:nvSpPr>
          <p:cNvPr id="3" name="Footer Placeholder 2">
            <a:extLst>
              <a:ext uri="{FF2B5EF4-FFF2-40B4-BE49-F238E27FC236}">
                <a16:creationId xmlns:a16="http://schemas.microsoft.com/office/drawing/2014/main" id="{744E4898-C773-B1A6-48ED-B9BDAB7143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Calibri"/>
                <a:ea typeface="+mn-ea"/>
                <a:cs typeface="+mn-cs"/>
              </a:rPr>
              <a:t>© 2023 A. P. Curatola</a:t>
            </a:r>
          </a:p>
        </p:txBody>
      </p:sp>
      <p:sp>
        <p:nvSpPr>
          <p:cNvPr id="4" name="Slide Number Placeholder 3">
            <a:extLst>
              <a:ext uri="{FF2B5EF4-FFF2-40B4-BE49-F238E27FC236}">
                <a16:creationId xmlns:a16="http://schemas.microsoft.com/office/drawing/2014/main" id="{4C0FE6F3-A9E2-1D41-937E-92A2D38F95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B3464-E78B-4BE1-86B9-E4547740300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CE8EC32-CDE2-7E7E-89C7-8BE7BD8426A7}"/>
              </a:ext>
            </a:extLst>
          </p:cNvPr>
          <p:cNvPicPr>
            <a:picLocks noChangeAspect="1"/>
          </p:cNvPicPr>
          <p:nvPr/>
        </p:nvPicPr>
        <p:blipFill>
          <a:blip r:embed="rId3"/>
          <a:stretch>
            <a:fillRect/>
          </a:stretch>
        </p:blipFill>
        <p:spPr>
          <a:xfrm>
            <a:off x="2505145" y="1578490"/>
            <a:ext cx="7181710" cy="4480948"/>
          </a:xfrm>
          <a:prstGeom prst="rect">
            <a:avLst/>
          </a:prstGeom>
        </p:spPr>
      </p:pic>
      <p:sp>
        <p:nvSpPr>
          <p:cNvPr id="6" name="TextBox 5">
            <a:extLst>
              <a:ext uri="{FF2B5EF4-FFF2-40B4-BE49-F238E27FC236}">
                <a16:creationId xmlns:a16="http://schemas.microsoft.com/office/drawing/2014/main" id="{2947B5AE-45AE-2488-D949-8E82AFEE4A33}"/>
              </a:ext>
            </a:extLst>
          </p:cNvPr>
          <p:cNvSpPr txBox="1"/>
          <p:nvPr/>
        </p:nvSpPr>
        <p:spPr>
          <a:xfrm flipH="1">
            <a:off x="1492624" y="798562"/>
            <a:ext cx="90095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a:ea typeface="+mn-ea"/>
                <a:cs typeface="+mn-cs"/>
              </a:rPr>
              <a:t>Form 706 – Part 6D – Deceased Spouse Unused Exclusion Amt Received by Surviving Spouse</a:t>
            </a:r>
          </a:p>
        </p:txBody>
      </p:sp>
    </p:spTree>
    <p:extLst>
      <p:ext uri="{BB962C8B-B14F-4D97-AF65-F5344CB8AC3E}">
        <p14:creationId xmlns:p14="http://schemas.microsoft.com/office/powerpoint/2010/main" val="5324388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F54F7-31F4-4371-A791-06D4DC9A1E69}"/>
              </a:ext>
            </a:extLst>
          </p:cNvPr>
          <p:cNvSpPr>
            <a:spLocks noGrp="1"/>
          </p:cNvSpPr>
          <p:nvPr>
            <p:ph type="title"/>
          </p:nvPr>
        </p:nvSpPr>
        <p:spPr>
          <a:xfrm>
            <a:off x="831851" y="927280"/>
            <a:ext cx="10515600" cy="772731"/>
          </a:xfrm>
        </p:spPr>
        <p:txBody>
          <a:bodyPr>
            <a:normAutofit/>
          </a:bodyPr>
          <a:lstStyle/>
          <a:p>
            <a:pPr algn="ctr"/>
            <a:r>
              <a:rPr lang="en-US" sz="2400" b="1" dirty="0">
                <a:solidFill>
                  <a:srgbClr val="7030A0"/>
                </a:solidFill>
                <a:latin typeface="Arial" panose="020B0604020202020204" pitchFamily="34" charset="0"/>
                <a:cs typeface="Arial" panose="020B0604020202020204" pitchFamily="34" charset="0"/>
              </a:rPr>
              <a:t>Impact of Unified Tax Credit after 2025 </a:t>
            </a:r>
          </a:p>
        </p:txBody>
      </p:sp>
      <p:sp>
        <p:nvSpPr>
          <p:cNvPr id="3" name="Text Placeholder 2">
            <a:extLst>
              <a:ext uri="{FF2B5EF4-FFF2-40B4-BE49-F238E27FC236}">
                <a16:creationId xmlns:a16="http://schemas.microsoft.com/office/drawing/2014/main" id="{E0CE477D-9AC6-49D2-BCD2-A18F0C2A2FCE}"/>
              </a:ext>
            </a:extLst>
          </p:cNvPr>
          <p:cNvSpPr>
            <a:spLocks noGrp="1"/>
          </p:cNvSpPr>
          <p:nvPr>
            <p:ph type="body" idx="1"/>
          </p:nvPr>
        </p:nvSpPr>
        <p:spPr>
          <a:xfrm>
            <a:off x="831851" y="2060621"/>
            <a:ext cx="10515600" cy="4029036"/>
          </a:xfrm>
        </p:spPr>
        <p:txBody>
          <a:bodyPr>
            <a:normAutofit/>
          </a:bodyPr>
          <a:lstStyle/>
          <a:p>
            <a:pPr marL="285750" indent="-285750">
              <a:buFont typeface="Wingdings" panose="05000000000000000000" pitchFamily="2" charset="2"/>
              <a:buChar char="Ø"/>
            </a:pPr>
            <a:r>
              <a:rPr lang="en-US" sz="1600" dirty="0">
                <a:latin typeface="Arial" panose="020B0604020202020204" pitchFamily="34" charset="0"/>
                <a:cs typeface="Arial" panose="020B0604020202020204" pitchFamily="34" charset="0"/>
              </a:rPr>
              <a:t>Exclusion amount is scheduled to drop to pre-2018 levels </a:t>
            </a:r>
            <a:r>
              <a:rPr lang="en-US" sz="1600" dirty="0">
                <a:solidFill>
                  <a:srgbClr val="FF0000"/>
                </a:solidFill>
                <a:latin typeface="Arial" panose="020B0604020202020204" pitchFamily="34" charset="0"/>
                <a:cs typeface="Arial" panose="020B0604020202020204" pitchFamily="34" charset="0"/>
              </a:rPr>
              <a:t>(unless legislation is passed to extend, which is $5M adjusted for inflation (or reduce it as discussed on prior screen) – we will wait to see that number)</a:t>
            </a:r>
          </a:p>
          <a:p>
            <a:pPr marL="285750" indent="-285750">
              <a:buFont typeface="Wingdings" panose="05000000000000000000" pitchFamily="2" charset="2"/>
              <a:buChar char="Ø"/>
            </a:pPr>
            <a:endParaRPr lang="en-US" sz="1600" dirty="0">
              <a:latin typeface="Arial" panose="020B0604020202020204" pitchFamily="34" charset="0"/>
              <a:cs typeface="Arial" panose="020B0604020202020204" pitchFamily="34" charset="0"/>
            </a:endParaRPr>
          </a:p>
          <a:p>
            <a:pPr marL="628650" lvl="1" indent="-285750">
              <a:buFont typeface="Wingdings" panose="05000000000000000000" pitchFamily="2" charset="2"/>
              <a:buChar char="Ø"/>
            </a:pPr>
            <a:r>
              <a:rPr lang="en-US" sz="1600" dirty="0">
                <a:solidFill>
                  <a:srgbClr val="00B0F0"/>
                </a:solidFill>
                <a:latin typeface="Arial" panose="020B0604020202020204" pitchFamily="34" charset="0"/>
                <a:cs typeface="Arial" panose="020B0604020202020204" pitchFamily="34" charset="0"/>
              </a:rPr>
              <a:t>Key Point: </a:t>
            </a:r>
            <a:r>
              <a:rPr lang="en-US" sz="1600" dirty="0">
                <a:solidFill>
                  <a:schemeClr val="tx1"/>
                </a:solidFill>
                <a:latin typeface="Arial" panose="020B0604020202020204" pitchFamily="34" charset="0"/>
                <a:cs typeface="Arial" panose="020B0604020202020204" pitchFamily="34" charset="0"/>
              </a:rPr>
              <a:t>Individuals taking advantage of the increased gift tax exclusion amount in effect from 2018 to 2025 will not be adversely impacted after 2025 IF the exclusion amount drops to pre-2018 levels (see, Reg. §20.2010-1(c)(2), Illustration 1)</a:t>
            </a:r>
          </a:p>
          <a:p>
            <a:pPr marL="971550" lvl="2" indent="-285750">
              <a:buFont typeface="Wingdings" panose="05000000000000000000" pitchFamily="2" charset="2"/>
              <a:buChar char="Ø"/>
            </a:pPr>
            <a:r>
              <a:rPr lang="en-US" sz="1600" dirty="0">
                <a:solidFill>
                  <a:srgbClr val="FF0000"/>
                </a:solidFill>
                <a:latin typeface="Arial" panose="020B0604020202020204" pitchFamily="34" charset="0"/>
                <a:cs typeface="Arial" panose="020B0604020202020204" pitchFamily="34" charset="0"/>
              </a:rPr>
              <a:t>The regulations provide a special rule that effectively allows the estate to compute its estate tax credit using the greater of the basic exclusion amount (BEA) applicable to gifts made during life, or the BEA applicable on the date of death.</a:t>
            </a:r>
          </a:p>
          <a:p>
            <a:pPr marL="971550" lvl="2" indent="-285750">
              <a:buFont typeface="Wingdings" panose="05000000000000000000" pitchFamily="2" charset="2"/>
              <a:buChar char="Ø"/>
            </a:pPr>
            <a:r>
              <a:rPr lang="en-US" sz="1600" dirty="0">
                <a:solidFill>
                  <a:srgbClr val="FF0000"/>
                </a:solidFill>
                <a:latin typeface="Arial" panose="020B0604020202020204" pitchFamily="34" charset="0"/>
                <a:cs typeface="Arial" panose="020B0604020202020204" pitchFamily="34" charset="0"/>
              </a:rPr>
              <a:t>Failing to take advantage of it will not provide additional UTC exemption amount</a:t>
            </a:r>
          </a:p>
          <a:p>
            <a:pPr marL="971550" lvl="2" indent="-285750">
              <a:buFont typeface="Wingdings" panose="05000000000000000000" pitchFamily="2" charset="2"/>
              <a:buChar char="Ø"/>
            </a:pPr>
            <a:r>
              <a:rPr lang="en-US" sz="1600" dirty="0">
                <a:solidFill>
                  <a:srgbClr val="FF0000"/>
                </a:solidFill>
                <a:latin typeface="Arial" panose="020B0604020202020204" pitchFamily="34" charset="0"/>
                <a:cs typeface="Arial" panose="020B0604020202020204" pitchFamily="34" charset="0"/>
              </a:rPr>
              <a:t>So, use it or lose it</a:t>
            </a:r>
            <a:endParaRPr lang="en-US" sz="1600" dirty="0">
              <a:solidFill>
                <a:schemeClr val="tx1"/>
              </a:solidFill>
              <a:latin typeface="Arial" panose="020B0604020202020204" pitchFamily="34" charset="0"/>
              <a:cs typeface="Arial" panose="020B0604020202020204" pitchFamily="34" charset="0"/>
            </a:endParaRPr>
          </a:p>
          <a:p>
            <a:pPr marL="628650" lvl="1" indent="-285750">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For more specifics on this issue, see </a:t>
            </a:r>
            <a:r>
              <a:rPr lang="en-US" sz="1600" dirty="0">
                <a:solidFill>
                  <a:schemeClr val="tx1"/>
                </a:solidFill>
                <a:latin typeface="Arial" panose="020B0604020202020204" pitchFamily="34" charset="0"/>
                <a:cs typeface="Arial" panose="020B0604020202020204" pitchFamily="34" charset="0"/>
                <a:hlinkClick r:id="rId3"/>
              </a:rPr>
              <a:t>https://www.irs.gov/newsroom/estate-and-gift-tax-faqs</a:t>
            </a:r>
            <a:r>
              <a:rPr lang="en-US" sz="1600" dirty="0">
                <a:solidFill>
                  <a:schemeClr val="tx1"/>
                </a:solidFill>
                <a:latin typeface="Arial" panose="020B0604020202020204" pitchFamily="34" charset="0"/>
                <a:cs typeface="Arial" panose="020B0604020202020204" pitchFamily="34" charset="0"/>
              </a:rPr>
              <a:t> or Reg. §20.2010-1</a:t>
            </a:r>
          </a:p>
        </p:txBody>
      </p:sp>
      <p:sp>
        <p:nvSpPr>
          <p:cNvPr id="7" name="Date Placeholder 6">
            <a:extLst>
              <a:ext uri="{FF2B5EF4-FFF2-40B4-BE49-F238E27FC236}">
                <a16:creationId xmlns:a16="http://schemas.microsoft.com/office/drawing/2014/main" id="{EECF4566-6E67-518F-9879-18DA1EAD7D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Calibri"/>
                <a:ea typeface="+mn-ea"/>
                <a:cs typeface="+mn-cs"/>
              </a:rPr>
              <a:t>AAEPC - 11/9/2023</a:t>
            </a:r>
          </a:p>
        </p:txBody>
      </p:sp>
      <p:sp>
        <p:nvSpPr>
          <p:cNvPr id="8" name="Footer Placeholder 7">
            <a:extLst>
              <a:ext uri="{FF2B5EF4-FFF2-40B4-BE49-F238E27FC236}">
                <a16:creationId xmlns:a16="http://schemas.microsoft.com/office/drawing/2014/main" id="{7EB2C021-DA35-7DA4-050F-C563ED95F8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Calibri"/>
                <a:ea typeface="+mn-ea"/>
                <a:cs typeface="+mn-cs"/>
              </a:rPr>
              <a:t>© 2023 A. P. Curatola</a:t>
            </a:r>
          </a:p>
        </p:txBody>
      </p:sp>
      <p:sp>
        <p:nvSpPr>
          <p:cNvPr id="9" name="Slide Number Placeholder 8">
            <a:extLst>
              <a:ext uri="{FF2B5EF4-FFF2-40B4-BE49-F238E27FC236}">
                <a16:creationId xmlns:a16="http://schemas.microsoft.com/office/drawing/2014/main" id="{1FBFE751-A3CD-B9B9-35EC-F5493B6033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B3464-E78B-4BE1-86B9-E4547740300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54871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F54F7-31F4-4371-A791-06D4DC9A1E69}"/>
              </a:ext>
            </a:extLst>
          </p:cNvPr>
          <p:cNvSpPr>
            <a:spLocks noGrp="1"/>
          </p:cNvSpPr>
          <p:nvPr>
            <p:ph type="title"/>
          </p:nvPr>
        </p:nvSpPr>
        <p:spPr>
          <a:xfrm>
            <a:off x="831851" y="927280"/>
            <a:ext cx="10515600" cy="772731"/>
          </a:xfrm>
        </p:spPr>
        <p:txBody>
          <a:bodyPr>
            <a:normAutofit/>
          </a:bodyPr>
          <a:lstStyle/>
          <a:p>
            <a:pPr algn="ctr"/>
            <a:r>
              <a:rPr lang="en-US" sz="2400" b="1" dirty="0">
                <a:solidFill>
                  <a:srgbClr val="7030A0"/>
                </a:solidFill>
                <a:latin typeface="Arial" panose="020B0604020202020204" pitchFamily="34" charset="0"/>
                <a:cs typeface="Arial" panose="020B0604020202020204" pitchFamily="34" charset="0"/>
              </a:rPr>
              <a:t>Unified Tax Credit Example</a:t>
            </a:r>
          </a:p>
        </p:txBody>
      </p:sp>
      <p:sp>
        <p:nvSpPr>
          <p:cNvPr id="3" name="Text Placeholder 2">
            <a:extLst>
              <a:ext uri="{FF2B5EF4-FFF2-40B4-BE49-F238E27FC236}">
                <a16:creationId xmlns:a16="http://schemas.microsoft.com/office/drawing/2014/main" id="{E0CE477D-9AC6-49D2-BCD2-A18F0C2A2FCE}"/>
              </a:ext>
            </a:extLst>
          </p:cNvPr>
          <p:cNvSpPr>
            <a:spLocks noGrp="1"/>
          </p:cNvSpPr>
          <p:nvPr>
            <p:ph type="body" idx="1"/>
          </p:nvPr>
        </p:nvSpPr>
        <p:spPr>
          <a:xfrm>
            <a:off x="831851" y="2060621"/>
            <a:ext cx="10515600" cy="4029036"/>
          </a:xfrm>
        </p:spPr>
        <p:txBody>
          <a:bodyPr>
            <a:normAutofit/>
          </a:bodyPr>
          <a:lstStyle/>
          <a:p>
            <a:pPr marL="285750" indent="-285750">
              <a:buFont typeface="Wingdings" panose="05000000000000000000" pitchFamily="2" charset="2"/>
              <a:buChar char="Ø"/>
            </a:pPr>
            <a:r>
              <a:rPr lang="en-US" sz="1600" b="1" dirty="0">
                <a:solidFill>
                  <a:srgbClr val="7030A0"/>
                </a:solidFill>
                <a:latin typeface="Arial" panose="020B0604020202020204" pitchFamily="34" charset="0"/>
                <a:cs typeface="Arial" panose="020B0604020202020204" pitchFamily="34" charset="0"/>
              </a:rPr>
              <a:t>Illustration 1:</a:t>
            </a:r>
            <a:r>
              <a:rPr lang="en-US" sz="1600" dirty="0">
                <a:solidFill>
                  <a:schemeClr val="tx1"/>
                </a:solidFill>
                <a:latin typeface="Arial" panose="020B0604020202020204" pitchFamily="34" charset="0"/>
                <a:cs typeface="Arial" panose="020B0604020202020204" pitchFamily="34" charset="0"/>
              </a:rPr>
              <a:t> A, who has never married, made taxable gifts of $9 million, all of which were sheltered from gift tax by the $11.4 million in basic exclusion amount that was allowable on the dates of the gifts. </a:t>
            </a:r>
          </a:p>
          <a:p>
            <a:pPr marL="285750" indent="-285750">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A dies after 2025, when the basic exclusion amount is $6.8 million. A was not eligible for any restored exclusion amount pursuant to Notice 2017-15. </a:t>
            </a:r>
          </a:p>
          <a:p>
            <a:pPr marL="285750" indent="-285750">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Because the total of the amounts allowable as a credit in computing the gift tax payable on A's gifts (based on the $9 million basic exclusion amount used to determine those credits) is greater than the credit based on the $6.8 million basic exclusion amount applicable on the decedent's date of death, the credit to be applied for purposes of computing the estate tax is based on a basic exclusion amount of $9 million, the amount used to determine the credits allowable in computing the gift tax payable on the post-1976 gifts made by A. </a:t>
            </a:r>
          </a:p>
          <a:p>
            <a:pPr marL="628650" lvl="1" indent="-285750">
              <a:buFont typeface="Wingdings" panose="05000000000000000000" pitchFamily="2" charset="2"/>
              <a:buChar char="Ø"/>
            </a:pPr>
            <a:r>
              <a:rPr lang="en-US" sz="1600" dirty="0">
                <a:solidFill>
                  <a:srgbClr val="FF0000"/>
                </a:solidFill>
                <a:latin typeface="Arial" panose="020B0604020202020204" pitchFamily="34" charset="0"/>
                <a:cs typeface="Arial" panose="020B0604020202020204" pitchFamily="34" charset="0"/>
              </a:rPr>
              <a:t>Failing to make the gifts during the 2018-25 period, doesn’t allow you to take the unused amount forward. In this case, the unused $2.4M is lost (use it or lose it).</a:t>
            </a:r>
          </a:p>
        </p:txBody>
      </p:sp>
      <p:sp>
        <p:nvSpPr>
          <p:cNvPr id="7" name="Date Placeholder 6">
            <a:extLst>
              <a:ext uri="{FF2B5EF4-FFF2-40B4-BE49-F238E27FC236}">
                <a16:creationId xmlns:a16="http://schemas.microsoft.com/office/drawing/2014/main" id="{EECF4566-6E67-518F-9879-18DA1EAD7D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Calibri"/>
                <a:ea typeface="+mn-ea"/>
                <a:cs typeface="+mn-cs"/>
              </a:rPr>
              <a:t>AAEPC - 11/9/2023</a:t>
            </a:r>
          </a:p>
        </p:txBody>
      </p:sp>
      <p:sp>
        <p:nvSpPr>
          <p:cNvPr id="8" name="Footer Placeholder 7">
            <a:extLst>
              <a:ext uri="{FF2B5EF4-FFF2-40B4-BE49-F238E27FC236}">
                <a16:creationId xmlns:a16="http://schemas.microsoft.com/office/drawing/2014/main" id="{7EB2C021-DA35-7DA4-050F-C563ED95F8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Calibri"/>
                <a:ea typeface="+mn-ea"/>
                <a:cs typeface="+mn-cs"/>
              </a:rPr>
              <a:t>© 2023 A. P. Curatola</a:t>
            </a:r>
          </a:p>
        </p:txBody>
      </p:sp>
      <p:sp>
        <p:nvSpPr>
          <p:cNvPr id="9" name="Slide Number Placeholder 8">
            <a:extLst>
              <a:ext uri="{FF2B5EF4-FFF2-40B4-BE49-F238E27FC236}">
                <a16:creationId xmlns:a16="http://schemas.microsoft.com/office/drawing/2014/main" id="{1FBFE751-A3CD-B9B9-35EC-F5493B6033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B3464-E78B-4BE1-86B9-E4547740300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40986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F54F7-31F4-4371-A791-06D4DC9A1E69}"/>
              </a:ext>
            </a:extLst>
          </p:cNvPr>
          <p:cNvSpPr>
            <a:spLocks noGrp="1"/>
          </p:cNvSpPr>
          <p:nvPr>
            <p:ph type="title"/>
          </p:nvPr>
        </p:nvSpPr>
        <p:spPr>
          <a:xfrm>
            <a:off x="831851" y="768343"/>
            <a:ext cx="10515600" cy="1150609"/>
          </a:xfrm>
        </p:spPr>
        <p:txBody>
          <a:bodyPr>
            <a:normAutofit/>
          </a:bodyPr>
          <a:lstStyle/>
          <a:p>
            <a:pPr algn="ct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j-ea"/>
                <a:cs typeface="Arial" panose="020B0604020202020204" pitchFamily="34" charset="0"/>
              </a:rPr>
              <a:t>Sources</a:t>
            </a:r>
            <a:endParaRPr lang="en-US" sz="2400" b="1" dirty="0">
              <a:solidFill>
                <a:srgbClr val="7030A0"/>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0CE477D-9AC6-49D2-BCD2-A18F0C2A2FCE}"/>
              </a:ext>
            </a:extLst>
          </p:cNvPr>
          <p:cNvSpPr>
            <a:spLocks noGrp="1"/>
          </p:cNvSpPr>
          <p:nvPr>
            <p:ph type="body" idx="1"/>
          </p:nvPr>
        </p:nvSpPr>
        <p:spPr>
          <a:xfrm>
            <a:off x="831851" y="1918951"/>
            <a:ext cx="10515600" cy="4170705"/>
          </a:xfrm>
        </p:spPr>
        <p:txBody>
          <a:bodyPr>
            <a:noAutofit/>
          </a:bodyPr>
          <a:lstStyle/>
          <a:p>
            <a:pPr marL="285750" marR="0" lvl="0" indent="-285750" algn="l" defTabSz="914400" rtl="0" eaLnBrk="1" fontAlgn="auto" latinLnBrk="0" hangingPunct="1">
              <a:lnSpc>
                <a:spcPct val="90000"/>
              </a:lnSpc>
              <a:spcBef>
                <a:spcPts val="1200"/>
              </a:spcBef>
              <a:spcAft>
                <a:spcPts val="200"/>
              </a:spcAft>
              <a:buClrTx/>
              <a:buSzPct val="100000"/>
              <a:buFont typeface="Wingdings" panose="05000000000000000000" pitchFamily="2" charset="2"/>
              <a:buChar char="v"/>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Consolidated Appropriations Act of 2023 (CAA 2023)</a:t>
            </a:r>
          </a:p>
          <a:p>
            <a:pPr marL="285750" marR="0" lvl="0" indent="-285750" algn="l" defTabSz="914400" rtl="0" eaLnBrk="1" fontAlgn="auto" latinLnBrk="0" hangingPunct="1">
              <a:lnSpc>
                <a:spcPct val="90000"/>
              </a:lnSpc>
              <a:spcBef>
                <a:spcPts val="1200"/>
              </a:spcBef>
              <a:spcAft>
                <a:spcPts val="200"/>
              </a:spcAft>
              <a:buClrTx/>
              <a:buSzPct val="100000"/>
              <a:buFont typeface="Wingdings" panose="05000000000000000000" pitchFamily="2" charset="2"/>
              <a:buChar char="v"/>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SECURE 2.0 Act of 2022 (Division T of CAA 2023)</a:t>
            </a:r>
          </a:p>
          <a:p>
            <a:pPr marL="285750" marR="0" lvl="0" indent="-285750" algn="l" defTabSz="914400" rtl="0" eaLnBrk="1" fontAlgn="auto" latinLnBrk="0" hangingPunct="1">
              <a:lnSpc>
                <a:spcPct val="90000"/>
              </a:lnSpc>
              <a:spcBef>
                <a:spcPts val="1200"/>
              </a:spcBef>
              <a:spcAft>
                <a:spcPts val="200"/>
              </a:spcAft>
              <a:buClrTx/>
              <a:buSzPct val="100000"/>
              <a:buFont typeface="Wingdings" panose="05000000000000000000" pitchFamily="2" charset="2"/>
              <a:buChar char="v"/>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TIKTOK on Government Devices (Division R of CAA 2023)</a:t>
            </a:r>
          </a:p>
          <a:p>
            <a:pPr marL="285750" marR="0" lvl="0" indent="-285750" algn="l" defTabSz="914400" rtl="0" eaLnBrk="1" fontAlgn="auto" latinLnBrk="0" hangingPunct="1">
              <a:lnSpc>
                <a:spcPct val="90000"/>
              </a:lnSpc>
              <a:spcBef>
                <a:spcPts val="1200"/>
              </a:spcBef>
              <a:spcAft>
                <a:spcPts val="200"/>
              </a:spcAft>
              <a:buClrTx/>
              <a:buSzPct val="100000"/>
              <a:buFont typeface="Wingdings" panose="05000000000000000000" pitchFamily="2" charset="2"/>
              <a:buChar char="v"/>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Notice 2017-15, Unused Unified Tax Credit</a:t>
            </a:r>
          </a:p>
          <a:p>
            <a:pPr marL="285750" marR="0" lvl="0" indent="-285750" algn="l" defTabSz="914400" rtl="0" eaLnBrk="1" fontAlgn="auto" latinLnBrk="0" hangingPunct="1">
              <a:lnSpc>
                <a:spcPct val="90000"/>
              </a:lnSpc>
              <a:spcBef>
                <a:spcPts val="1200"/>
              </a:spcBef>
              <a:spcAft>
                <a:spcPts val="200"/>
              </a:spcAft>
              <a:buClrTx/>
              <a:buSzPct val="100000"/>
              <a:buFont typeface="Wingdings" panose="05000000000000000000" pitchFamily="2" charset="2"/>
              <a:buChar char="v"/>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Notice 2023-23, July 2023, RMDs in 2023</a:t>
            </a:r>
          </a:p>
          <a:p>
            <a:pPr marL="285750" marR="0" lvl="0" indent="-285750" algn="l" defTabSz="914400" rtl="0" eaLnBrk="1" fontAlgn="auto" latinLnBrk="0" hangingPunct="1">
              <a:lnSpc>
                <a:spcPct val="90000"/>
              </a:lnSpc>
              <a:spcBef>
                <a:spcPts val="1200"/>
              </a:spcBef>
              <a:spcAft>
                <a:spcPts val="200"/>
              </a:spcAft>
              <a:buClrTx/>
              <a:buSzPct val="100000"/>
              <a:buFont typeface="Wingdings" panose="05000000000000000000" pitchFamily="2" charset="2"/>
              <a:buChar char="v"/>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Notices 2022-53 and 2023-54, July 2023, RMDs and Inherited IRAs</a:t>
            </a:r>
          </a:p>
          <a:p>
            <a:pPr marL="285750" marR="0" lvl="0" indent="-285750" algn="l" defTabSz="914400" rtl="0" eaLnBrk="1" fontAlgn="auto" latinLnBrk="0" hangingPunct="1">
              <a:lnSpc>
                <a:spcPct val="90000"/>
              </a:lnSpc>
              <a:spcBef>
                <a:spcPts val="1200"/>
              </a:spcBef>
              <a:spcAft>
                <a:spcPts val="200"/>
              </a:spcAft>
              <a:buClrTx/>
              <a:buSzPct val="100000"/>
              <a:buFont typeface="Wingdings" panose="05000000000000000000" pitchFamily="2" charset="2"/>
              <a:buChar char="v"/>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Notice 2023-75, Nov 2023, COLA adjustments for 2024</a:t>
            </a:r>
            <a:endParaRPr kumimoji="0" lang="en-US" sz="1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0953E85F-0E23-383C-D84A-B4FAE959797C}"/>
              </a:ext>
            </a:extLst>
          </p:cNvPr>
          <p:cNvSpPr>
            <a:spLocks noGrp="1"/>
          </p:cNvSpPr>
          <p:nvPr>
            <p:ph type="dt" sz="half" idx="10"/>
          </p:nvPr>
        </p:nvSpPr>
        <p:spPr/>
        <p:txBody>
          <a:bodyPr/>
          <a:lstStyle/>
          <a:p>
            <a:r>
              <a:rPr lang="en-US"/>
              <a:t>AAEPC - 11/9/2023</a:t>
            </a:r>
          </a:p>
        </p:txBody>
      </p:sp>
      <p:sp>
        <p:nvSpPr>
          <p:cNvPr id="5" name="Footer Placeholder 4">
            <a:extLst>
              <a:ext uri="{FF2B5EF4-FFF2-40B4-BE49-F238E27FC236}">
                <a16:creationId xmlns:a16="http://schemas.microsoft.com/office/drawing/2014/main" id="{2C213FFA-A828-F574-68BF-1C110158C3EA}"/>
              </a:ext>
            </a:extLst>
          </p:cNvPr>
          <p:cNvSpPr>
            <a:spLocks noGrp="1"/>
          </p:cNvSpPr>
          <p:nvPr>
            <p:ph type="ftr" sz="quarter" idx="11"/>
          </p:nvPr>
        </p:nvSpPr>
        <p:spPr/>
        <p:txBody>
          <a:bodyPr/>
          <a:lstStyle/>
          <a:p>
            <a:r>
              <a:rPr lang="en-US"/>
              <a:t>© 2023 A. P. Curatola</a:t>
            </a:r>
          </a:p>
        </p:txBody>
      </p:sp>
      <p:sp>
        <p:nvSpPr>
          <p:cNvPr id="6" name="Slide Number Placeholder 5">
            <a:extLst>
              <a:ext uri="{FF2B5EF4-FFF2-40B4-BE49-F238E27FC236}">
                <a16:creationId xmlns:a16="http://schemas.microsoft.com/office/drawing/2014/main" id="{33262F79-7501-6DFB-DD08-3CE3824C4ED6}"/>
              </a:ext>
            </a:extLst>
          </p:cNvPr>
          <p:cNvSpPr>
            <a:spLocks noGrp="1"/>
          </p:cNvSpPr>
          <p:nvPr>
            <p:ph type="sldNum" sz="quarter" idx="12"/>
          </p:nvPr>
        </p:nvSpPr>
        <p:spPr/>
        <p:txBody>
          <a:bodyPr/>
          <a:lstStyle/>
          <a:p>
            <a:fld id="{7C2B3464-E78B-4BE1-86B9-E4547740300B}" type="slidenum">
              <a:rPr lang="en-US" smtClean="0"/>
              <a:t>39</a:t>
            </a:fld>
            <a:endParaRPr lang="en-US"/>
          </a:p>
        </p:txBody>
      </p:sp>
    </p:spTree>
    <p:extLst>
      <p:ext uri="{BB962C8B-B14F-4D97-AF65-F5344CB8AC3E}">
        <p14:creationId xmlns:p14="http://schemas.microsoft.com/office/powerpoint/2010/main" val="2325156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F54F7-31F4-4371-A791-06D4DC9A1E69}"/>
              </a:ext>
            </a:extLst>
          </p:cNvPr>
          <p:cNvSpPr>
            <a:spLocks noGrp="1"/>
          </p:cNvSpPr>
          <p:nvPr>
            <p:ph type="title"/>
          </p:nvPr>
        </p:nvSpPr>
        <p:spPr>
          <a:xfrm>
            <a:off x="831851" y="768343"/>
            <a:ext cx="10515600" cy="1150609"/>
          </a:xfrm>
        </p:spPr>
        <p:txBody>
          <a:bodyPr>
            <a:normAutofit/>
          </a:bodyPr>
          <a:lstStyle/>
          <a:p>
            <a:pPr algn="ctr"/>
            <a:r>
              <a:rPr lang="en-US" sz="2400" b="1" spc="-50" dirty="0">
                <a:solidFill>
                  <a:srgbClr val="7030A0"/>
                </a:solidFill>
                <a:latin typeface="Arial" panose="020B0604020202020204" pitchFamily="34" charset="0"/>
                <a:cs typeface="Arial" panose="020B0604020202020204" pitchFamily="34" charset="0"/>
              </a:rPr>
              <a:t>Issues to be Aware</a:t>
            </a:r>
            <a:br>
              <a:rPr kumimoji="0" lang="en-US" sz="3200" b="1" i="0" u="none" strike="noStrike" kern="1200" cap="none" spc="-50" normalizeH="0" baseline="0" noProof="0" dirty="0">
                <a:ln>
                  <a:noFill/>
                </a:ln>
                <a:solidFill>
                  <a:srgbClr val="7030A0"/>
                </a:solidFill>
                <a:effectLst/>
                <a:uLnTx/>
                <a:uFillTx/>
                <a:latin typeface="Arial" panose="020B0604020202020204" pitchFamily="34" charset="0"/>
                <a:ea typeface="+mj-ea"/>
                <a:cs typeface="Arial" panose="020B0604020202020204" pitchFamily="34" charset="0"/>
              </a:rPr>
            </a:br>
            <a:endParaRPr lang="en-US" sz="3200" b="1" dirty="0">
              <a:solidFill>
                <a:srgbClr val="7030A0"/>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0CE477D-9AC6-49D2-BCD2-A18F0C2A2FCE}"/>
              </a:ext>
            </a:extLst>
          </p:cNvPr>
          <p:cNvSpPr>
            <a:spLocks noGrp="1"/>
          </p:cNvSpPr>
          <p:nvPr>
            <p:ph type="body" idx="1"/>
          </p:nvPr>
        </p:nvSpPr>
        <p:spPr>
          <a:xfrm>
            <a:off x="831851" y="1918951"/>
            <a:ext cx="10515600" cy="4170705"/>
          </a:xfrm>
        </p:spPr>
        <p:txBody>
          <a:bodyPr>
            <a:noAutofit/>
          </a:bodyPr>
          <a:lstStyle/>
          <a:p>
            <a:pPr marL="285750" lvl="0" indent="-285750" defTabSz="914400">
              <a:spcBef>
                <a:spcPts val="1200"/>
              </a:spcBef>
              <a:spcAft>
                <a:spcPts val="200"/>
              </a:spcAft>
              <a:buClr>
                <a:srgbClr val="E48312"/>
              </a:buClr>
              <a:buSzPct val="100000"/>
              <a:buFont typeface="Wingdings" panose="05000000000000000000" pitchFamily="2" charset="2"/>
              <a:buChar char="Ø"/>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Gig economy transactions </a:t>
            </a:r>
          </a:p>
          <a:p>
            <a:pPr marL="628650" lvl="1" indent="-285750" defTabSz="914400">
              <a:spcBef>
                <a:spcPts val="1200"/>
              </a:spcBef>
              <a:spcAft>
                <a:spcPts val="200"/>
              </a:spcAft>
              <a:buClr>
                <a:srgbClr val="E48312"/>
              </a:buClr>
              <a:buSzPct val="100000"/>
              <a:buFont typeface="Wingdings" panose="05000000000000000000" pitchFamily="2" charset="2"/>
              <a:buChar char="Ø"/>
              <a:defRPr/>
            </a:pPr>
            <a:r>
              <a:rPr lang="en-US" sz="1600" dirty="0">
                <a:solidFill>
                  <a:srgbClr val="000000"/>
                </a:solidFill>
                <a:latin typeface="Arial" panose="020B0604020202020204" pitchFamily="34" charset="0"/>
                <a:cs typeface="Arial" panose="020B0604020202020204" pitchFamily="34" charset="0"/>
              </a:rPr>
              <a:t>Potential double counting if client received both a 1099-MISC and a 1099-K for same income</a:t>
            </a:r>
          </a:p>
          <a:p>
            <a:pPr marL="971550" lvl="2" indent="-285750" defTabSz="914400">
              <a:spcBef>
                <a:spcPts val="1200"/>
              </a:spcBef>
              <a:spcAft>
                <a:spcPts val="200"/>
              </a:spcAft>
              <a:buClr>
                <a:srgbClr val="E48312"/>
              </a:buClr>
              <a:buSzPct val="100000"/>
              <a:buFont typeface="Wingdings" panose="05000000000000000000" pitchFamily="2" charset="2"/>
              <a:buChar char="Ø"/>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Pursuant to </a:t>
            </a:r>
            <a:r>
              <a:rPr kumimoji="0" lang="en-US" sz="1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Notice 2023-10</a:t>
            </a:r>
            <a:r>
              <a:rPr lang="en-US" sz="1600" b="1" dirty="0">
                <a:solidFill>
                  <a:srgbClr val="0070C0"/>
                </a:solidFill>
                <a:latin typeface="Arial" panose="020B0604020202020204" pitchFamily="34" charset="0"/>
                <a:cs typeface="Arial" panose="020B0604020202020204" pitchFamily="34" charset="0"/>
              </a:rPr>
              <a:t>, the 1099-K reporting rules are not applicable to 2022 for 3</a:t>
            </a:r>
            <a:r>
              <a:rPr lang="en-US" sz="1600" b="1" baseline="30000" dirty="0">
                <a:solidFill>
                  <a:srgbClr val="0070C0"/>
                </a:solidFill>
                <a:latin typeface="Arial" panose="020B0604020202020204" pitchFamily="34" charset="0"/>
                <a:cs typeface="Arial" panose="020B0604020202020204" pitchFamily="34" charset="0"/>
              </a:rPr>
              <a:t>rd</a:t>
            </a:r>
            <a:r>
              <a:rPr lang="en-US" sz="1600" b="1" dirty="0">
                <a:solidFill>
                  <a:srgbClr val="0070C0"/>
                </a:solidFill>
                <a:latin typeface="Arial" panose="020B0604020202020204" pitchFamily="34" charset="0"/>
                <a:cs typeface="Arial" panose="020B0604020202020204" pitchFamily="34" charset="0"/>
              </a:rPr>
              <a:t> party reporting (waiting on Congress to act)</a:t>
            </a:r>
          </a:p>
          <a:p>
            <a:pPr lvl="2" defTabSz="914400">
              <a:spcBef>
                <a:spcPts val="1200"/>
              </a:spcBef>
              <a:spcAft>
                <a:spcPts val="200"/>
              </a:spcAft>
              <a:buClr>
                <a:srgbClr val="E48312"/>
              </a:buClr>
              <a:buSzPct val="100000"/>
              <a:defRPr/>
            </a:pPr>
            <a:endParaRPr lang="en-US" sz="1600" b="1" dirty="0">
              <a:solidFill>
                <a:srgbClr val="0070C0"/>
              </a:solidFill>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7736D0D3-4E2E-21C7-1307-1D9CA1745706}"/>
              </a:ext>
            </a:extLst>
          </p:cNvPr>
          <p:cNvSpPr>
            <a:spLocks noGrp="1"/>
          </p:cNvSpPr>
          <p:nvPr>
            <p:ph type="dt" sz="half" idx="10"/>
          </p:nvPr>
        </p:nvSpPr>
        <p:spPr/>
        <p:txBody>
          <a:bodyPr/>
          <a:lstStyle/>
          <a:p>
            <a:r>
              <a:rPr lang="en-US"/>
              <a:t>AAEPC - 11/9/2023</a:t>
            </a:r>
          </a:p>
        </p:txBody>
      </p:sp>
      <p:sp>
        <p:nvSpPr>
          <p:cNvPr id="5" name="Footer Placeholder 4">
            <a:extLst>
              <a:ext uri="{FF2B5EF4-FFF2-40B4-BE49-F238E27FC236}">
                <a16:creationId xmlns:a16="http://schemas.microsoft.com/office/drawing/2014/main" id="{13C8D2EF-60B3-35E2-329C-297028EB03BF}"/>
              </a:ext>
            </a:extLst>
          </p:cNvPr>
          <p:cNvSpPr>
            <a:spLocks noGrp="1"/>
          </p:cNvSpPr>
          <p:nvPr>
            <p:ph type="ftr" sz="quarter" idx="11"/>
          </p:nvPr>
        </p:nvSpPr>
        <p:spPr/>
        <p:txBody>
          <a:bodyPr/>
          <a:lstStyle/>
          <a:p>
            <a:r>
              <a:rPr lang="en-US"/>
              <a:t>© 2023 A. P. Curatola</a:t>
            </a:r>
          </a:p>
        </p:txBody>
      </p:sp>
      <p:sp>
        <p:nvSpPr>
          <p:cNvPr id="6" name="Slide Number Placeholder 5">
            <a:extLst>
              <a:ext uri="{FF2B5EF4-FFF2-40B4-BE49-F238E27FC236}">
                <a16:creationId xmlns:a16="http://schemas.microsoft.com/office/drawing/2014/main" id="{85E6699D-B03A-0E40-4C23-7F0BD8935924}"/>
              </a:ext>
            </a:extLst>
          </p:cNvPr>
          <p:cNvSpPr>
            <a:spLocks noGrp="1"/>
          </p:cNvSpPr>
          <p:nvPr>
            <p:ph type="sldNum" sz="quarter" idx="12"/>
          </p:nvPr>
        </p:nvSpPr>
        <p:spPr/>
        <p:txBody>
          <a:bodyPr/>
          <a:lstStyle/>
          <a:p>
            <a:fld id="{7C2B3464-E78B-4BE1-86B9-E4547740300B}" type="slidenum">
              <a:rPr lang="en-US" smtClean="0"/>
              <a:t>4</a:t>
            </a:fld>
            <a:endParaRPr lang="en-US"/>
          </a:p>
        </p:txBody>
      </p:sp>
    </p:spTree>
    <p:extLst>
      <p:ext uri="{BB962C8B-B14F-4D97-AF65-F5344CB8AC3E}">
        <p14:creationId xmlns:p14="http://schemas.microsoft.com/office/powerpoint/2010/main" val="27919180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90229-6952-4006-B0C4-4AD2D5CDE3F6}"/>
              </a:ext>
            </a:extLst>
          </p:cNvPr>
          <p:cNvSpPr>
            <a:spLocks noGrp="1"/>
          </p:cNvSpPr>
          <p:nvPr>
            <p:ph type="ctrTitle"/>
          </p:nvPr>
        </p:nvSpPr>
        <p:spPr>
          <a:xfrm>
            <a:off x="961571" y="1957923"/>
            <a:ext cx="10363200" cy="2744706"/>
          </a:xfrm>
        </p:spPr>
        <p:txBody>
          <a:bodyPr>
            <a:noAutofit/>
          </a:bodyPr>
          <a:lstStyle/>
          <a:p>
            <a:r>
              <a:rPr lang="en-US" sz="4000" b="1" dirty="0">
                <a:solidFill>
                  <a:srgbClr val="7030A0"/>
                </a:solidFill>
                <a:latin typeface="Dreaming Outloud Pro" panose="03050502040302030504" pitchFamily="66" charset="0"/>
                <a:cs typeface="Dreaming Outloud Pro" panose="03050502040302030504" pitchFamily="66" charset="0"/>
              </a:rPr>
              <a:t>That’s Completes Our Presentation </a:t>
            </a:r>
            <a:br>
              <a:rPr lang="en-US" sz="4000" b="1" dirty="0">
                <a:solidFill>
                  <a:srgbClr val="7030A0"/>
                </a:solidFill>
                <a:latin typeface="Dreaming Outloud Pro" panose="03050502040302030504" pitchFamily="66" charset="0"/>
                <a:cs typeface="Dreaming Outloud Pro" panose="03050502040302030504" pitchFamily="66" charset="0"/>
              </a:rPr>
            </a:br>
            <a:r>
              <a:rPr lang="en-US" sz="4000" b="1" dirty="0">
                <a:solidFill>
                  <a:srgbClr val="7030A0"/>
                </a:solidFill>
                <a:latin typeface="Dreaming Outloud Pro" panose="03050502040302030504" pitchFamily="66" charset="0"/>
                <a:cs typeface="Dreaming Outloud Pro" panose="03050502040302030504" pitchFamily="66" charset="0"/>
              </a:rPr>
              <a:t>On the SECURE 2.0 Act</a:t>
            </a:r>
            <a:br>
              <a:rPr lang="en-US" sz="4000" b="1" dirty="0">
                <a:solidFill>
                  <a:srgbClr val="7030A0"/>
                </a:solidFill>
                <a:latin typeface="Dreaming Outloud Pro" panose="03050502040302030504" pitchFamily="66" charset="0"/>
                <a:cs typeface="Dreaming Outloud Pro" panose="03050502040302030504" pitchFamily="66" charset="0"/>
              </a:rPr>
            </a:br>
            <a:br>
              <a:rPr lang="en-US" sz="4000" b="1" dirty="0">
                <a:solidFill>
                  <a:srgbClr val="7030A0"/>
                </a:solidFill>
                <a:latin typeface="Dreaming Outloud Pro" panose="03050502040302030504" pitchFamily="66" charset="0"/>
                <a:cs typeface="Dreaming Outloud Pro" panose="03050502040302030504" pitchFamily="66" charset="0"/>
              </a:rPr>
            </a:br>
            <a:r>
              <a:rPr lang="en-US" sz="4000" b="1" dirty="0">
                <a:solidFill>
                  <a:srgbClr val="7030A0"/>
                </a:solidFill>
                <a:latin typeface="Dreaming Outloud Pro" panose="03050502040302030504" pitchFamily="66" charset="0"/>
                <a:cs typeface="Dreaming Outloud Pro" panose="03050502040302030504" pitchFamily="66" charset="0"/>
              </a:rPr>
              <a:t>Can </a:t>
            </a:r>
            <a:r>
              <a:rPr lang="en-US" sz="4000" b="1">
                <a:solidFill>
                  <a:srgbClr val="7030A0"/>
                </a:solidFill>
                <a:latin typeface="Dreaming Outloud Pro" panose="03050502040302030504" pitchFamily="66" charset="0"/>
                <a:cs typeface="Dreaming Outloud Pro" panose="03050502040302030504" pitchFamily="66" charset="0"/>
              </a:rPr>
              <a:t>I Answer Any </a:t>
            </a:r>
            <a:r>
              <a:rPr lang="en-US" sz="4000" b="1" dirty="0">
                <a:solidFill>
                  <a:srgbClr val="7030A0"/>
                </a:solidFill>
                <a:latin typeface="Dreaming Outloud Pro" panose="03050502040302030504" pitchFamily="66" charset="0"/>
                <a:cs typeface="Dreaming Outloud Pro" panose="03050502040302030504" pitchFamily="66" charset="0"/>
              </a:rPr>
              <a:t>Questions</a:t>
            </a:r>
          </a:p>
        </p:txBody>
      </p:sp>
      <p:sp>
        <p:nvSpPr>
          <p:cNvPr id="3" name="Subtitle 2">
            <a:extLst>
              <a:ext uri="{FF2B5EF4-FFF2-40B4-BE49-F238E27FC236}">
                <a16:creationId xmlns:a16="http://schemas.microsoft.com/office/drawing/2014/main" id="{76277800-59EF-4517-8FEE-8A2ACCAA4C2C}"/>
              </a:ext>
            </a:extLst>
          </p:cNvPr>
          <p:cNvSpPr>
            <a:spLocks noGrp="1"/>
          </p:cNvSpPr>
          <p:nvPr>
            <p:ph type="subTitle" idx="1"/>
          </p:nvPr>
        </p:nvSpPr>
        <p:spPr/>
        <p:txBody>
          <a:bodyPr/>
          <a:lstStyle/>
          <a:p>
            <a:endParaRPr lang="en-US" b="1" dirty="0">
              <a:solidFill>
                <a:srgbClr val="7030A0"/>
              </a:solidFill>
            </a:endParaRPr>
          </a:p>
          <a:p>
            <a:r>
              <a:rPr lang="en-US" sz="6000" b="1" dirty="0">
                <a:solidFill>
                  <a:srgbClr val="7030A0"/>
                </a:solidFill>
                <a:latin typeface="Edwardian Script ITC" panose="030303020407070D0804" pitchFamily="66" charset="0"/>
                <a:cs typeface="Arial" panose="020B0604020202020204" pitchFamily="34" charset="0"/>
              </a:rPr>
              <a:t>Thank You</a:t>
            </a:r>
          </a:p>
          <a:p>
            <a:endParaRPr lang="en-US" dirty="0"/>
          </a:p>
        </p:txBody>
      </p:sp>
      <p:sp>
        <p:nvSpPr>
          <p:cNvPr id="4" name="Date Placeholder 3">
            <a:extLst>
              <a:ext uri="{FF2B5EF4-FFF2-40B4-BE49-F238E27FC236}">
                <a16:creationId xmlns:a16="http://schemas.microsoft.com/office/drawing/2014/main" id="{C772602B-13B1-760E-6BD9-1ED73C2AB7C9}"/>
              </a:ext>
            </a:extLst>
          </p:cNvPr>
          <p:cNvSpPr>
            <a:spLocks noGrp="1"/>
          </p:cNvSpPr>
          <p:nvPr>
            <p:ph type="dt" sz="half" idx="10"/>
          </p:nvPr>
        </p:nvSpPr>
        <p:spPr/>
        <p:txBody>
          <a:bodyPr/>
          <a:lstStyle/>
          <a:p>
            <a:r>
              <a:rPr lang="en-US"/>
              <a:t>AAEPC - 11/9/2023</a:t>
            </a:r>
          </a:p>
        </p:txBody>
      </p:sp>
      <p:sp>
        <p:nvSpPr>
          <p:cNvPr id="5" name="Footer Placeholder 4">
            <a:extLst>
              <a:ext uri="{FF2B5EF4-FFF2-40B4-BE49-F238E27FC236}">
                <a16:creationId xmlns:a16="http://schemas.microsoft.com/office/drawing/2014/main" id="{89B60BAD-23CB-95E2-F6D7-310D4DAF30B4}"/>
              </a:ext>
            </a:extLst>
          </p:cNvPr>
          <p:cNvSpPr>
            <a:spLocks noGrp="1"/>
          </p:cNvSpPr>
          <p:nvPr>
            <p:ph type="ftr" sz="quarter" idx="11"/>
          </p:nvPr>
        </p:nvSpPr>
        <p:spPr/>
        <p:txBody>
          <a:bodyPr/>
          <a:lstStyle/>
          <a:p>
            <a:r>
              <a:rPr lang="en-US"/>
              <a:t>© 2023 A. P. Curatola</a:t>
            </a:r>
          </a:p>
        </p:txBody>
      </p:sp>
      <p:sp>
        <p:nvSpPr>
          <p:cNvPr id="6" name="Slide Number Placeholder 5">
            <a:extLst>
              <a:ext uri="{FF2B5EF4-FFF2-40B4-BE49-F238E27FC236}">
                <a16:creationId xmlns:a16="http://schemas.microsoft.com/office/drawing/2014/main" id="{D9437AC4-5D05-790A-BF14-3CA6992C9928}"/>
              </a:ext>
            </a:extLst>
          </p:cNvPr>
          <p:cNvSpPr>
            <a:spLocks noGrp="1"/>
          </p:cNvSpPr>
          <p:nvPr>
            <p:ph type="sldNum" sz="quarter" idx="12"/>
          </p:nvPr>
        </p:nvSpPr>
        <p:spPr/>
        <p:txBody>
          <a:bodyPr/>
          <a:lstStyle/>
          <a:p>
            <a:fld id="{7C2B3464-E78B-4BE1-86B9-E4547740300B}" type="slidenum">
              <a:rPr lang="en-US" smtClean="0"/>
              <a:t>40</a:t>
            </a:fld>
            <a:endParaRPr lang="en-US"/>
          </a:p>
        </p:txBody>
      </p:sp>
    </p:spTree>
    <p:extLst>
      <p:ext uri="{BB962C8B-B14F-4D97-AF65-F5344CB8AC3E}">
        <p14:creationId xmlns:p14="http://schemas.microsoft.com/office/powerpoint/2010/main" val="2596957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F54F7-31F4-4371-A791-06D4DC9A1E69}"/>
              </a:ext>
            </a:extLst>
          </p:cNvPr>
          <p:cNvSpPr>
            <a:spLocks noGrp="1"/>
          </p:cNvSpPr>
          <p:nvPr>
            <p:ph type="title"/>
          </p:nvPr>
        </p:nvSpPr>
        <p:spPr>
          <a:xfrm>
            <a:off x="831851" y="768343"/>
            <a:ext cx="10515600" cy="1150609"/>
          </a:xfrm>
        </p:spPr>
        <p:txBody>
          <a:bodyPr>
            <a:normAutofit/>
          </a:bodyPr>
          <a:lstStyle/>
          <a:p>
            <a:pPr algn="ctr"/>
            <a:r>
              <a:rPr lang="en-US" sz="2400" b="1" spc="-50" dirty="0">
                <a:solidFill>
                  <a:srgbClr val="7030A0"/>
                </a:solidFill>
                <a:latin typeface="Arial" panose="020B0604020202020204" pitchFamily="34" charset="0"/>
                <a:cs typeface="Arial" panose="020B0604020202020204" pitchFamily="34" charset="0"/>
              </a:rPr>
              <a:t>Restaurant Meals</a:t>
            </a:r>
            <a:br>
              <a:rPr lang="en-US" sz="2400" b="1" spc="-50" dirty="0">
                <a:solidFill>
                  <a:srgbClr val="7030A0"/>
                </a:solidFill>
                <a:latin typeface="Arial" panose="020B0604020202020204" pitchFamily="34" charset="0"/>
                <a:cs typeface="Arial" panose="020B0604020202020204" pitchFamily="34" charset="0"/>
              </a:rPr>
            </a:br>
            <a:endParaRPr lang="en-US" sz="3200" b="1" dirty="0">
              <a:solidFill>
                <a:srgbClr val="7030A0"/>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0CE477D-9AC6-49D2-BCD2-A18F0C2A2FCE}"/>
              </a:ext>
            </a:extLst>
          </p:cNvPr>
          <p:cNvSpPr>
            <a:spLocks noGrp="1"/>
          </p:cNvSpPr>
          <p:nvPr>
            <p:ph type="body" idx="1"/>
          </p:nvPr>
        </p:nvSpPr>
        <p:spPr>
          <a:xfrm>
            <a:off x="831851" y="1918951"/>
            <a:ext cx="10515600" cy="4170705"/>
          </a:xfrm>
        </p:spPr>
        <p:txBody>
          <a:bodyPr>
            <a:noAutofit/>
          </a:bodyPr>
          <a:lstStyle/>
          <a:p>
            <a:pPr marL="171450" indent="-171450">
              <a:buFont typeface="Arial" panose="020B0604020202020204" pitchFamily="34" charset="0"/>
              <a:buChar char="•"/>
              <a:defRPr/>
            </a:pPr>
            <a:r>
              <a:rPr kumimoji="0" lang="en-US" sz="16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IRC §274 limits the deductibility of a business meal expense to 50% unless an exception applies</a:t>
            </a:r>
          </a:p>
          <a:p>
            <a:pPr marL="171450" indent="-171450">
              <a:buFont typeface="Arial" panose="020B0604020202020204" pitchFamily="34" charset="0"/>
              <a:buChar char="•"/>
              <a:defRPr/>
            </a:pPr>
            <a:endParaRPr kumimoji="0" lang="en-US" sz="16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defRPr/>
            </a:pPr>
            <a:r>
              <a:rPr lang="en-US" sz="1600" dirty="0">
                <a:solidFill>
                  <a:srgbClr val="000000">
                    <a:lumMod val="75000"/>
                    <a:lumOff val="25000"/>
                  </a:srgbClr>
                </a:solidFill>
                <a:latin typeface="Arial" panose="020B0604020202020204" pitchFamily="34" charset="0"/>
                <a:cs typeface="Arial" panose="020B0604020202020204" pitchFamily="34" charset="0"/>
              </a:rPr>
              <a:t>The</a:t>
            </a:r>
            <a:r>
              <a:rPr kumimoji="0" lang="en-US" sz="16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Taxpayer Certainty and Disaster Tax Relief Act of 2020 modifies §274 by: </a:t>
            </a:r>
          </a:p>
          <a:p>
            <a:pPr marL="514350" lvl="1" indent="-171450">
              <a:buFont typeface="Arial" panose="020B0604020202020204" pitchFamily="34" charset="0"/>
              <a:buChar char="•"/>
              <a:defRPr/>
            </a:pPr>
            <a:r>
              <a:rPr lang="en-US" sz="1600" dirty="0">
                <a:solidFill>
                  <a:srgbClr val="000000">
                    <a:lumMod val="75000"/>
                    <a:lumOff val="25000"/>
                  </a:srgbClr>
                </a:solidFill>
                <a:latin typeface="Arial" panose="020B0604020202020204" pitchFamily="34" charset="0"/>
                <a:cs typeface="Arial" panose="020B0604020202020204" pitchFamily="34" charset="0"/>
              </a:rPr>
              <a:t>Increasing the deduction to 100% for </a:t>
            </a:r>
            <a:r>
              <a:rPr lang="en-US" sz="1600" b="1" dirty="0">
                <a:solidFill>
                  <a:srgbClr val="00B0F0"/>
                </a:solidFill>
                <a:latin typeface="Arial" panose="020B0604020202020204" pitchFamily="34" charset="0"/>
                <a:cs typeface="Arial" panose="020B0604020202020204" pitchFamily="34" charset="0"/>
              </a:rPr>
              <a:t>calendar years</a:t>
            </a:r>
            <a:r>
              <a:rPr lang="en-US" sz="1600" dirty="0">
                <a:solidFill>
                  <a:srgbClr val="00B0F0"/>
                </a:solidFill>
                <a:latin typeface="Arial" panose="020B0604020202020204" pitchFamily="34" charset="0"/>
                <a:cs typeface="Arial" panose="020B0604020202020204" pitchFamily="34" charset="0"/>
              </a:rPr>
              <a:t> </a:t>
            </a:r>
            <a:r>
              <a:rPr lang="en-US" sz="1600" dirty="0">
                <a:solidFill>
                  <a:srgbClr val="000000">
                    <a:lumMod val="75000"/>
                    <a:lumOff val="25000"/>
                  </a:srgbClr>
                </a:solidFill>
                <a:latin typeface="Arial" panose="020B0604020202020204" pitchFamily="34" charset="0"/>
                <a:cs typeface="Arial" panose="020B0604020202020204" pitchFamily="34" charset="0"/>
              </a:rPr>
              <a:t>2021 and 2022</a:t>
            </a:r>
          </a:p>
          <a:p>
            <a:pPr marL="514350" lvl="1" indent="-171450">
              <a:buFont typeface="Arial" panose="020B0604020202020204" pitchFamily="34" charset="0"/>
              <a:buChar char="•"/>
              <a:defRPr/>
            </a:pPr>
            <a:endParaRPr lang="en-US" sz="1600" dirty="0">
              <a:solidFill>
                <a:srgbClr val="000000">
                  <a:lumMod val="75000"/>
                  <a:lumOff val="25000"/>
                </a:srgb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lang="en-US" sz="1600" dirty="0">
                <a:solidFill>
                  <a:srgbClr val="000000">
                    <a:lumMod val="75000"/>
                    <a:lumOff val="25000"/>
                  </a:srgbClr>
                </a:solidFill>
                <a:latin typeface="Arial" panose="020B0604020202020204" pitchFamily="34" charset="0"/>
                <a:cs typeface="Arial" panose="020B0604020202020204" pitchFamily="34" charset="0"/>
              </a:rPr>
              <a:t>IRS IR-2021-79 stipulates that the owner or employee must be present at the meal to qualify</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sz="1600" dirty="0">
                <a:solidFill>
                  <a:srgbClr val="000000">
                    <a:lumMod val="75000"/>
                    <a:lumOff val="25000"/>
                  </a:srgbClr>
                </a:solidFill>
                <a:latin typeface="Arial" panose="020B0604020202020204" pitchFamily="34" charset="0"/>
                <a:cs typeface="Arial" panose="020B0604020202020204" pitchFamily="34" charset="0"/>
              </a:rPr>
              <a:t>IRS Notice 2021-25 provides the following clarifications:</a:t>
            </a:r>
          </a:p>
          <a:p>
            <a:pPr marL="514350" lvl="1" indent="-171450">
              <a:spcBef>
                <a:spcPts val="750"/>
              </a:spcBef>
              <a:buFont typeface="Arial" panose="020B0604020202020204" pitchFamily="34" charset="0"/>
              <a:buChar char="•"/>
              <a:defRPr/>
            </a:pPr>
            <a:r>
              <a:rPr kumimoji="0" lang="en-US" sz="16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A “restaurant” is a business that sells food or beverages to retail customers for immediate consumption, and take-out</a:t>
            </a:r>
            <a:r>
              <a:rPr lang="en-US" sz="1600" dirty="0">
                <a:solidFill>
                  <a:srgbClr val="000000">
                    <a:lumMod val="75000"/>
                    <a:lumOff val="25000"/>
                  </a:srgbClr>
                </a:solidFill>
                <a:latin typeface="Arial" panose="020B0604020202020204" pitchFamily="34" charset="0"/>
                <a:cs typeface="Arial" panose="020B0604020202020204" pitchFamily="34" charset="0"/>
              </a:rPr>
              <a:t> meals qualify under this provision</a:t>
            </a:r>
            <a:endParaRPr kumimoji="0" lang="en-US" sz="16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Date Placeholder 3">
            <a:extLst>
              <a:ext uri="{FF2B5EF4-FFF2-40B4-BE49-F238E27FC236}">
                <a16:creationId xmlns:a16="http://schemas.microsoft.com/office/drawing/2014/main" id="{EA73C82B-07F2-F893-4CCE-EF08F3B349E6}"/>
              </a:ext>
            </a:extLst>
          </p:cNvPr>
          <p:cNvSpPr>
            <a:spLocks noGrp="1"/>
          </p:cNvSpPr>
          <p:nvPr>
            <p:ph type="dt" sz="half" idx="10"/>
          </p:nvPr>
        </p:nvSpPr>
        <p:spPr/>
        <p:txBody>
          <a:bodyPr/>
          <a:lstStyle/>
          <a:p>
            <a:r>
              <a:rPr lang="en-US"/>
              <a:t>AAEPC - 11/9/2023</a:t>
            </a:r>
          </a:p>
        </p:txBody>
      </p:sp>
      <p:sp>
        <p:nvSpPr>
          <p:cNvPr id="5" name="Footer Placeholder 4">
            <a:extLst>
              <a:ext uri="{FF2B5EF4-FFF2-40B4-BE49-F238E27FC236}">
                <a16:creationId xmlns:a16="http://schemas.microsoft.com/office/drawing/2014/main" id="{94378E6C-432B-BCAC-9F2C-A760CFB9CC90}"/>
              </a:ext>
            </a:extLst>
          </p:cNvPr>
          <p:cNvSpPr>
            <a:spLocks noGrp="1"/>
          </p:cNvSpPr>
          <p:nvPr>
            <p:ph type="ftr" sz="quarter" idx="11"/>
          </p:nvPr>
        </p:nvSpPr>
        <p:spPr/>
        <p:txBody>
          <a:bodyPr/>
          <a:lstStyle/>
          <a:p>
            <a:r>
              <a:rPr lang="en-US"/>
              <a:t>© 2023 A. P. Curatola</a:t>
            </a:r>
          </a:p>
        </p:txBody>
      </p:sp>
      <p:sp>
        <p:nvSpPr>
          <p:cNvPr id="6" name="Slide Number Placeholder 5">
            <a:extLst>
              <a:ext uri="{FF2B5EF4-FFF2-40B4-BE49-F238E27FC236}">
                <a16:creationId xmlns:a16="http://schemas.microsoft.com/office/drawing/2014/main" id="{6B2B670B-7531-E815-123C-06ACD8230F58}"/>
              </a:ext>
            </a:extLst>
          </p:cNvPr>
          <p:cNvSpPr>
            <a:spLocks noGrp="1"/>
          </p:cNvSpPr>
          <p:nvPr>
            <p:ph type="sldNum" sz="quarter" idx="12"/>
          </p:nvPr>
        </p:nvSpPr>
        <p:spPr/>
        <p:txBody>
          <a:bodyPr/>
          <a:lstStyle/>
          <a:p>
            <a:fld id="{7C2B3464-E78B-4BE1-86B9-E4547740300B}" type="slidenum">
              <a:rPr lang="en-US" smtClean="0"/>
              <a:t>5</a:t>
            </a:fld>
            <a:endParaRPr lang="en-US"/>
          </a:p>
        </p:txBody>
      </p:sp>
    </p:spTree>
    <p:extLst>
      <p:ext uri="{BB962C8B-B14F-4D97-AF65-F5344CB8AC3E}">
        <p14:creationId xmlns:p14="http://schemas.microsoft.com/office/powerpoint/2010/main" val="607289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F54F7-31F4-4371-A791-06D4DC9A1E69}"/>
              </a:ext>
            </a:extLst>
          </p:cNvPr>
          <p:cNvSpPr>
            <a:spLocks noGrp="1"/>
          </p:cNvSpPr>
          <p:nvPr>
            <p:ph type="title"/>
          </p:nvPr>
        </p:nvSpPr>
        <p:spPr>
          <a:xfrm>
            <a:off x="831851" y="768343"/>
            <a:ext cx="10515600" cy="1150609"/>
          </a:xfrm>
        </p:spPr>
        <p:txBody>
          <a:bodyPr>
            <a:noAutofit/>
          </a:bodyPr>
          <a:lstStyle/>
          <a:p>
            <a:pPr algn="ctr"/>
            <a:r>
              <a:rPr lang="en-US" sz="2400" b="1" spc="-50" dirty="0">
                <a:solidFill>
                  <a:srgbClr val="7030A0"/>
                </a:solidFill>
                <a:latin typeface="Arial" panose="020B0604020202020204" pitchFamily="34" charset="0"/>
                <a:cs typeface="Arial" panose="020B0604020202020204" pitchFamily="34" charset="0"/>
              </a:rPr>
              <a:t>Act § 102 SECURE 2.0 Act</a:t>
            </a:r>
            <a:br>
              <a:rPr lang="en-US" sz="2400" b="1" spc="-50" dirty="0">
                <a:solidFill>
                  <a:srgbClr val="7030A0"/>
                </a:solidFill>
                <a:latin typeface="Arial" panose="020B0604020202020204" pitchFamily="34" charset="0"/>
                <a:cs typeface="Arial" panose="020B0604020202020204" pitchFamily="34" charset="0"/>
              </a:rPr>
            </a:br>
            <a:r>
              <a:rPr lang="en-US" sz="2400" b="1" dirty="0">
                <a:solidFill>
                  <a:srgbClr val="7030A0"/>
                </a:solidFill>
                <a:latin typeface="Arial" panose="020B0604020202020204" pitchFamily="34" charset="0"/>
                <a:cs typeface="Arial" panose="020B0604020202020204" pitchFamily="34" charset="0"/>
              </a:rPr>
              <a:t>Small Business Pension Plan Start-Up Costs</a:t>
            </a:r>
            <a:br>
              <a:rPr lang="en-US" sz="2400" b="1" spc="-50" dirty="0">
                <a:solidFill>
                  <a:srgbClr val="7030A0"/>
                </a:solidFill>
                <a:latin typeface="Arial" panose="020B0604020202020204" pitchFamily="34" charset="0"/>
                <a:cs typeface="Arial" panose="020B0604020202020204" pitchFamily="34" charset="0"/>
              </a:rPr>
            </a:br>
            <a:endParaRPr lang="en-US" sz="2400" b="1" dirty="0">
              <a:solidFill>
                <a:srgbClr val="7030A0"/>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0CE477D-9AC6-49D2-BCD2-A18F0C2A2FCE}"/>
              </a:ext>
            </a:extLst>
          </p:cNvPr>
          <p:cNvSpPr>
            <a:spLocks noGrp="1"/>
          </p:cNvSpPr>
          <p:nvPr>
            <p:ph type="body" idx="1"/>
          </p:nvPr>
        </p:nvSpPr>
        <p:spPr>
          <a:xfrm>
            <a:off x="831851" y="1918951"/>
            <a:ext cx="10515600" cy="4170705"/>
          </a:xfrm>
        </p:spPr>
        <p:txBody>
          <a:bodyPr>
            <a:noAutofit/>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Pre-SECURE 2.0 Act: </a:t>
            </a:r>
            <a:r>
              <a:rPr kumimoji="0" lang="en-US" sz="16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 business</a:t>
            </a:r>
            <a:r>
              <a:rPr lang="en-US" sz="1600" dirty="0">
                <a:latin typeface="Arial" panose="020B0604020202020204" pitchFamily="34" charset="0"/>
                <a:cs typeface="Arial" panose="020B0604020202020204" pitchFamily="34" charset="0"/>
              </a:rPr>
              <a:t> owner can claim a tax </a:t>
            </a: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credit for the plan’s </a:t>
            </a:r>
            <a:r>
              <a:rPr kumimoji="0" lang="en-US" sz="16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start-up costs</a:t>
            </a:r>
            <a:r>
              <a:rPr kumimoji="0" lang="en-US"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US" sz="16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up to: </a:t>
            </a:r>
          </a:p>
          <a:p>
            <a:pPr marL="514350" lvl="1" indent="-171450">
              <a:spcBef>
                <a:spcPts val="750"/>
              </a:spcBef>
              <a:buFont typeface="Arial" panose="020B0604020202020204" pitchFamily="34" charset="0"/>
              <a:buChar char="•"/>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50% of administrative cost </a:t>
            </a:r>
            <a:r>
              <a:rPr lang="en-US" sz="1600" dirty="0">
                <a:solidFill>
                  <a:schemeClr val="tx1"/>
                </a:solidFill>
                <a:latin typeface="Arial" panose="020B0604020202020204" pitchFamily="34" charset="0"/>
                <a:cs typeface="Arial" panose="020B0604020202020204" pitchFamily="34" charset="0"/>
              </a:rPr>
              <a:t>up to $5,000 for </a:t>
            </a:r>
          </a:p>
          <a:p>
            <a:pPr marL="857250" lvl="2" indent="-171450">
              <a:spcBef>
                <a:spcPts val="750"/>
              </a:spcBef>
              <a:buFont typeface="Arial" panose="020B0604020202020204" pitchFamily="34" charset="0"/>
              <a:buChar char="•"/>
              <a:defRPr/>
            </a:pPr>
            <a:r>
              <a:rPr lang="en-US" sz="1600" dirty="0">
                <a:solidFill>
                  <a:schemeClr val="tx1"/>
                </a:solidFill>
                <a:latin typeface="Arial" panose="020B0604020202020204" pitchFamily="34" charset="0"/>
                <a:cs typeface="Arial" panose="020B0604020202020204" pitchFamily="34" charset="0"/>
              </a:rPr>
              <a:t>The 1</a:t>
            </a:r>
            <a:r>
              <a:rPr lang="en-US" sz="1600" baseline="30000" dirty="0">
                <a:solidFill>
                  <a:schemeClr val="tx1"/>
                </a:solidFill>
                <a:latin typeface="Arial" panose="020B0604020202020204" pitchFamily="34" charset="0"/>
                <a:cs typeface="Arial" panose="020B0604020202020204" pitchFamily="34" charset="0"/>
              </a:rPr>
              <a:t>st</a:t>
            </a:r>
            <a:r>
              <a:rPr lang="en-US" sz="1600" dirty="0">
                <a:solidFill>
                  <a:schemeClr val="tx1"/>
                </a:solidFill>
                <a:latin typeface="Arial" panose="020B0604020202020204" pitchFamily="34" charset="0"/>
                <a:cs typeface="Arial" panose="020B0604020202020204" pitchFamily="34" charset="0"/>
              </a:rPr>
              <a:t> three years of the plan’s adoption, and</a:t>
            </a:r>
          </a:p>
          <a:p>
            <a:pPr marL="857250" lvl="2" indent="-171450">
              <a:spcBef>
                <a:spcPts val="750"/>
              </a:spcBef>
              <a:buFont typeface="Arial" panose="020B0604020202020204" pitchFamily="34" charset="0"/>
              <a:buChar char="•"/>
              <a:defRPr/>
            </a:pPr>
            <a:r>
              <a:rPr lang="en-US" sz="1600" dirty="0">
                <a:solidFill>
                  <a:schemeClr val="tx1"/>
                </a:solidFill>
                <a:latin typeface="Arial" panose="020B0604020202020204" pitchFamily="34" charset="0"/>
                <a:cs typeface="Arial" panose="020B0604020202020204" pitchFamily="34" charset="0"/>
              </a:rPr>
              <a:t>Employers with less than 100 employees</a:t>
            </a:r>
          </a:p>
          <a:p>
            <a:pPr marL="171450" indent="-171450">
              <a:buFont typeface="Arial" panose="020B0604020202020204" pitchFamily="34" charset="0"/>
              <a:buChar char="•"/>
              <a:defRPr/>
            </a:pPr>
            <a:endPar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defRPr/>
            </a:pPr>
            <a:r>
              <a:rPr lang="en-US" sz="1600" b="1" dirty="0">
                <a:solidFill>
                  <a:srgbClr val="7030A0"/>
                </a:solidFill>
                <a:latin typeface="Arial" panose="020B0604020202020204" pitchFamily="34" charset="0"/>
                <a:cs typeface="Arial" panose="020B0604020202020204" pitchFamily="34" charset="0"/>
              </a:rPr>
              <a:t>SECURE 2.0 Act: </a:t>
            </a:r>
            <a:r>
              <a:rPr lang="en-US" sz="1600" dirty="0">
                <a:solidFill>
                  <a:schemeClr val="tx1"/>
                </a:solidFill>
                <a:latin typeface="Arial" panose="020B0604020202020204" pitchFamily="34" charset="0"/>
                <a:cs typeface="Arial" panose="020B0604020202020204" pitchFamily="34" charset="0"/>
              </a:rPr>
              <a:t>A few modifications are made in this provision, including</a:t>
            </a:r>
          </a:p>
          <a:p>
            <a:pPr marL="342900" indent="-342900">
              <a:buFont typeface="+mj-lt"/>
              <a:buAutoNum type="arabicPeriod"/>
              <a:defRPr/>
            </a:pPr>
            <a:r>
              <a:rPr kumimoji="0" 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Increasing the credit t</a:t>
            </a:r>
            <a:r>
              <a:rPr lang="en-US" sz="1600" dirty="0">
                <a:latin typeface="Arial" panose="020B0604020202020204" pitchFamily="34" charset="0"/>
                <a:cs typeface="Arial" panose="020B0604020202020204" pitchFamily="34" charset="0"/>
              </a:rPr>
              <a:t>o 100% beginning in 2023 for employers with up to 50 employees, and no change for employers with between 51 and 100 employees</a:t>
            </a:r>
          </a:p>
          <a:p>
            <a:pPr marL="342900" indent="-342900">
              <a:buFont typeface="+mj-lt"/>
              <a:buAutoNum type="arabicPeriod"/>
              <a:defRPr/>
            </a:pPr>
            <a:r>
              <a:rPr lang="en-US" sz="1600" dirty="0">
                <a:latin typeface="Arial" panose="020B0604020202020204" pitchFamily="34" charset="0"/>
                <a:cs typeface="Arial" panose="020B0604020202020204" pitchFamily="34" charset="0"/>
              </a:rPr>
              <a:t>Providing an additional credit for employer contributions of up to </a:t>
            </a:r>
          </a:p>
          <a:p>
            <a:pPr marL="685800" lvl="1" indent="-342900">
              <a:buFont typeface="+mj-lt"/>
              <a:buAutoNum type="arabicPeriod"/>
              <a:defRPr/>
            </a:pPr>
            <a:r>
              <a:rPr lang="en-US" sz="1600" dirty="0">
                <a:solidFill>
                  <a:schemeClr val="tx1"/>
                </a:solidFill>
                <a:latin typeface="Arial" panose="020B0604020202020204" pitchFamily="34" charset="0"/>
                <a:cs typeface="Arial" panose="020B0604020202020204" pitchFamily="34" charset="0"/>
              </a:rPr>
              <a:t>$1,000 per employee for employers with up to 50 employees</a:t>
            </a:r>
          </a:p>
          <a:p>
            <a:pPr marL="685800" lvl="1" indent="-342900">
              <a:buFont typeface="+mj-lt"/>
              <a:buAutoNum type="arabicPeriod"/>
              <a:defRPr/>
            </a:pPr>
            <a:r>
              <a:rPr lang="en-US" sz="1600" dirty="0">
                <a:solidFill>
                  <a:schemeClr val="tx1"/>
                </a:solidFill>
                <a:latin typeface="Arial" panose="020B0604020202020204" pitchFamily="34" charset="0"/>
                <a:cs typeface="Arial" panose="020B0604020202020204" pitchFamily="34" charset="0"/>
              </a:rPr>
              <a:t>Phased out for employers with between 51 and 100 employees </a:t>
            </a:r>
            <a:r>
              <a:rPr lang="en-US" sz="1600" dirty="0">
                <a:solidFill>
                  <a:srgbClr val="0070C0"/>
                </a:solidFill>
                <a:latin typeface="Arial" panose="020B0604020202020204" pitchFamily="34" charset="0"/>
                <a:cs typeface="Arial" panose="020B0604020202020204" pitchFamily="34" charset="0"/>
              </a:rPr>
              <a:t>(no contribution for employees with wages more than $100,000, indexed for inflation after 2023)</a:t>
            </a:r>
          </a:p>
          <a:p>
            <a:pPr marL="342900" indent="-342900">
              <a:buFont typeface="+mj-lt"/>
              <a:buAutoNum type="arabicPeriod"/>
              <a:defRPr/>
            </a:pPr>
            <a:r>
              <a:rPr lang="en-US" sz="1600" dirty="0">
                <a:latin typeface="Arial" panose="020B0604020202020204" pitchFamily="34" charset="0"/>
                <a:cs typeface="Arial" panose="020B0604020202020204" pitchFamily="34" charset="0"/>
              </a:rPr>
              <a:t>The additional credit is phased out over 5 years </a:t>
            </a:r>
          </a:p>
          <a:p>
            <a:pPr marL="685800" lvl="1" indent="-342900">
              <a:buFont typeface="+mj-lt"/>
              <a:buAutoNum type="arabicPeriod"/>
              <a:defRPr/>
            </a:pPr>
            <a:r>
              <a:rPr lang="en-US" sz="1600" dirty="0">
                <a:solidFill>
                  <a:schemeClr val="tx1"/>
                </a:solidFill>
                <a:latin typeface="Arial" panose="020B0604020202020204" pitchFamily="34" charset="0"/>
                <a:cs typeface="Arial" panose="020B0604020202020204" pitchFamily="34" charset="0"/>
              </a:rPr>
              <a:t>100% in years 1 &amp; 2, 75% in year 3, 50% in year 4, and 25% in year 5</a:t>
            </a:r>
          </a:p>
        </p:txBody>
      </p:sp>
      <p:sp>
        <p:nvSpPr>
          <p:cNvPr id="7" name="Date Placeholder 6">
            <a:extLst>
              <a:ext uri="{FF2B5EF4-FFF2-40B4-BE49-F238E27FC236}">
                <a16:creationId xmlns:a16="http://schemas.microsoft.com/office/drawing/2014/main" id="{F840D375-72DA-53DC-7B11-296CF261C7E4}"/>
              </a:ext>
            </a:extLst>
          </p:cNvPr>
          <p:cNvSpPr>
            <a:spLocks noGrp="1"/>
          </p:cNvSpPr>
          <p:nvPr>
            <p:ph type="dt" sz="half" idx="10"/>
          </p:nvPr>
        </p:nvSpPr>
        <p:spPr/>
        <p:txBody>
          <a:bodyPr/>
          <a:lstStyle/>
          <a:p>
            <a:r>
              <a:rPr lang="en-US"/>
              <a:t>AAEPC - 11/9/2023</a:t>
            </a:r>
          </a:p>
        </p:txBody>
      </p:sp>
      <p:sp>
        <p:nvSpPr>
          <p:cNvPr id="8" name="Footer Placeholder 7">
            <a:extLst>
              <a:ext uri="{FF2B5EF4-FFF2-40B4-BE49-F238E27FC236}">
                <a16:creationId xmlns:a16="http://schemas.microsoft.com/office/drawing/2014/main" id="{32108B8F-C648-F8D1-D472-86148C2FF735}"/>
              </a:ext>
            </a:extLst>
          </p:cNvPr>
          <p:cNvSpPr>
            <a:spLocks noGrp="1"/>
          </p:cNvSpPr>
          <p:nvPr>
            <p:ph type="ftr" sz="quarter" idx="11"/>
          </p:nvPr>
        </p:nvSpPr>
        <p:spPr/>
        <p:txBody>
          <a:bodyPr/>
          <a:lstStyle/>
          <a:p>
            <a:r>
              <a:rPr lang="en-US"/>
              <a:t>© 2023 A. P. Curatola</a:t>
            </a:r>
          </a:p>
        </p:txBody>
      </p:sp>
      <p:sp>
        <p:nvSpPr>
          <p:cNvPr id="9" name="Slide Number Placeholder 8">
            <a:extLst>
              <a:ext uri="{FF2B5EF4-FFF2-40B4-BE49-F238E27FC236}">
                <a16:creationId xmlns:a16="http://schemas.microsoft.com/office/drawing/2014/main" id="{0A3E40F1-2A3B-52F6-76E7-C563EBE6DF1C}"/>
              </a:ext>
            </a:extLst>
          </p:cNvPr>
          <p:cNvSpPr>
            <a:spLocks noGrp="1"/>
          </p:cNvSpPr>
          <p:nvPr>
            <p:ph type="sldNum" sz="quarter" idx="12"/>
          </p:nvPr>
        </p:nvSpPr>
        <p:spPr/>
        <p:txBody>
          <a:bodyPr/>
          <a:lstStyle/>
          <a:p>
            <a:fld id="{7C2B3464-E78B-4BE1-86B9-E4547740300B}" type="slidenum">
              <a:rPr lang="en-US" smtClean="0"/>
              <a:t>6</a:t>
            </a:fld>
            <a:endParaRPr lang="en-US"/>
          </a:p>
        </p:txBody>
      </p:sp>
    </p:spTree>
    <p:extLst>
      <p:ext uri="{BB962C8B-B14F-4D97-AF65-F5344CB8AC3E}">
        <p14:creationId xmlns:p14="http://schemas.microsoft.com/office/powerpoint/2010/main" val="3659186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F54F7-31F4-4371-A791-06D4DC9A1E69}"/>
              </a:ext>
            </a:extLst>
          </p:cNvPr>
          <p:cNvSpPr>
            <a:spLocks noGrp="1"/>
          </p:cNvSpPr>
          <p:nvPr>
            <p:ph type="title"/>
          </p:nvPr>
        </p:nvSpPr>
        <p:spPr>
          <a:xfrm>
            <a:off x="831851" y="768343"/>
            <a:ext cx="10515600" cy="1150609"/>
          </a:xfrm>
        </p:spPr>
        <p:txBody>
          <a:bodyPr>
            <a:noAutofit/>
          </a:bodyPr>
          <a:lstStyle/>
          <a:p>
            <a:pPr algn="ct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Act § 121 SECURE 2.0 Act</a:t>
            </a:r>
            <a:b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Automatic Enrollment Starter 401(k) &amp; 403(b) Deferral-Only Plans</a:t>
            </a:r>
            <a:b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br>
            <a:endParaRPr lang="en-US" sz="2400" b="1" dirty="0">
              <a:solidFill>
                <a:srgbClr val="7030A0"/>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0CE477D-9AC6-49D2-BCD2-A18F0C2A2FCE}"/>
              </a:ext>
            </a:extLst>
          </p:cNvPr>
          <p:cNvSpPr>
            <a:spLocks noGrp="1"/>
          </p:cNvSpPr>
          <p:nvPr>
            <p:ph type="body" idx="1"/>
          </p:nvPr>
        </p:nvSpPr>
        <p:spPr>
          <a:xfrm>
            <a:off x="831851" y="1918951"/>
            <a:ext cx="10515600" cy="4170705"/>
          </a:xfrm>
        </p:spPr>
        <p:txBody>
          <a:bodyPr>
            <a:noAutofit/>
          </a:bodyPr>
          <a:lstStyle/>
          <a:p>
            <a:pPr marL="285750" indent="-285750">
              <a:buFont typeface="Wingdings" panose="05000000000000000000" pitchFamily="2" charset="2"/>
              <a:buChar char="Ø"/>
              <a:defRPr/>
            </a:pPr>
            <a:r>
              <a:rPr lang="en-US" sz="1600" dirty="0">
                <a:solidFill>
                  <a:schemeClr val="tx1"/>
                </a:solidFill>
                <a:latin typeface="Arial" panose="020B0604020202020204" pitchFamily="34" charset="0"/>
                <a:cs typeface="Arial" panose="020B0604020202020204" pitchFamily="34" charset="0"/>
              </a:rPr>
              <a:t>For employers with NO retirement plans, a starter or safe harbor plan is permitted for plan years beginning after December 31, 2023</a:t>
            </a:r>
          </a:p>
          <a:p>
            <a:pPr marL="285750" indent="-285750">
              <a:buFont typeface="Wingdings" panose="05000000000000000000" pitchFamily="2" charset="2"/>
              <a:buChar char="Ø"/>
              <a:defRPr/>
            </a:pPr>
            <a:endParaRPr lang="en-US" sz="1600" b="1" dirty="0">
              <a:solidFill>
                <a:srgbClr val="0070C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defRPr/>
            </a:pPr>
            <a:r>
              <a:rPr lang="en-US" sz="1600" dirty="0">
                <a:solidFill>
                  <a:srgbClr val="000000">
                    <a:lumMod val="75000"/>
                    <a:lumOff val="25000"/>
                  </a:srgbClr>
                </a:solidFill>
                <a:latin typeface="Arial" panose="020B0604020202020204" pitchFamily="34" charset="0"/>
                <a:cs typeface="Arial" panose="020B0604020202020204" pitchFamily="34" charset="0"/>
              </a:rPr>
              <a:t>Elective contributions are permitted by the employee-only </a:t>
            </a:r>
          </a:p>
          <a:p>
            <a:pPr marL="285750" indent="-285750">
              <a:buFont typeface="Wingdings" panose="05000000000000000000" pitchFamily="2" charset="2"/>
              <a:buChar char="Ø"/>
              <a:defRPr/>
            </a:pPr>
            <a:endParaRPr lang="en-US" sz="1600" dirty="0">
              <a:solidFill>
                <a:srgbClr val="000000">
                  <a:lumMod val="75000"/>
                  <a:lumOff val="25000"/>
                </a:srgb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defRPr/>
            </a:pPr>
            <a:r>
              <a:rPr lang="en-US" sz="1600" dirty="0">
                <a:solidFill>
                  <a:srgbClr val="000000">
                    <a:lumMod val="75000"/>
                    <a:lumOff val="25000"/>
                  </a:srgbClr>
                </a:solidFill>
                <a:latin typeface="Arial" panose="020B0604020202020204" pitchFamily="34" charset="0"/>
                <a:cs typeface="Arial" panose="020B0604020202020204" pitchFamily="34" charset="0"/>
              </a:rPr>
              <a:t>No matching contributions by employer</a:t>
            </a:r>
          </a:p>
          <a:p>
            <a:pPr marL="285750" indent="-285750">
              <a:buFont typeface="Wingdings" panose="05000000000000000000" pitchFamily="2" charset="2"/>
              <a:buChar char="Ø"/>
              <a:defRPr/>
            </a:pPr>
            <a:endParaRPr lang="en-US" sz="1600" dirty="0">
              <a:solidFill>
                <a:srgbClr val="000000">
                  <a:lumMod val="75000"/>
                  <a:lumOff val="25000"/>
                </a:srgb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defRPr/>
            </a:pPr>
            <a:r>
              <a:rPr lang="en-US" sz="1600" dirty="0">
                <a:solidFill>
                  <a:srgbClr val="000000">
                    <a:lumMod val="75000"/>
                    <a:lumOff val="25000"/>
                  </a:srgbClr>
                </a:solidFill>
                <a:latin typeface="Arial" panose="020B0604020202020204" pitchFamily="34" charset="0"/>
                <a:cs typeface="Arial" panose="020B0604020202020204" pitchFamily="34" charset="0"/>
              </a:rPr>
              <a:t>Minimum annual contribution is 3% and no more than 15% and applied uniformly </a:t>
            </a:r>
            <a:endParaRPr lang="en-US" sz="1600" dirty="0">
              <a:solidFill>
                <a:srgbClr val="FF000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defRPr/>
            </a:pPr>
            <a:endParaRPr lang="en-US" sz="1600" dirty="0">
              <a:solidFill>
                <a:srgbClr val="FF000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defRPr/>
            </a:pPr>
            <a:r>
              <a:rPr lang="en-US" sz="1600" dirty="0">
                <a:solidFill>
                  <a:srgbClr val="000000">
                    <a:lumMod val="75000"/>
                    <a:lumOff val="25000"/>
                  </a:srgbClr>
                </a:solidFill>
                <a:latin typeface="Arial" panose="020B0604020202020204" pitchFamily="34" charset="0"/>
                <a:cs typeface="Arial" panose="020B0604020202020204" pitchFamily="34" charset="0"/>
              </a:rPr>
              <a:t>Maximum annual contribution amounts cannot exceed $6,000 (COLA apply) and catch-up contributions are applicable for employees 50 or over (COLA apply)</a:t>
            </a:r>
          </a:p>
        </p:txBody>
      </p:sp>
      <p:sp>
        <p:nvSpPr>
          <p:cNvPr id="4" name="Date Placeholder 3">
            <a:extLst>
              <a:ext uri="{FF2B5EF4-FFF2-40B4-BE49-F238E27FC236}">
                <a16:creationId xmlns:a16="http://schemas.microsoft.com/office/drawing/2014/main" id="{BEC3703E-9522-C805-D3F3-9C88EB916FB8}"/>
              </a:ext>
            </a:extLst>
          </p:cNvPr>
          <p:cNvSpPr>
            <a:spLocks noGrp="1"/>
          </p:cNvSpPr>
          <p:nvPr>
            <p:ph type="dt" sz="half" idx="10"/>
          </p:nvPr>
        </p:nvSpPr>
        <p:spPr/>
        <p:txBody>
          <a:bodyPr/>
          <a:lstStyle/>
          <a:p>
            <a:r>
              <a:rPr lang="en-US"/>
              <a:t>AAEPC - 11/9/2023</a:t>
            </a:r>
          </a:p>
        </p:txBody>
      </p:sp>
      <p:sp>
        <p:nvSpPr>
          <p:cNvPr id="5" name="Footer Placeholder 4">
            <a:extLst>
              <a:ext uri="{FF2B5EF4-FFF2-40B4-BE49-F238E27FC236}">
                <a16:creationId xmlns:a16="http://schemas.microsoft.com/office/drawing/2014/main" id="{9CEEBCF3-6060-A1E7-488B-B478AD01B0D8}"/>
              </a:ext>
            </a:extLst>
          </p:cNvPr>
          <p:cNvSpPr>
            <a:spLocks noGrp="1"/>
          </p:cNvSpPr>
          <p:nvPr>
            <p:ph type="ftr" sz="quarter" idx="11"/>
          </p:nvPr>
        </p:nvSpPr>
        <p:spPr/>
        <p:txBody>
          <a:bodyPr/>
          <a:lstStyle/>
          <a:p>
            <a:r>
              <a:rPr lang="en-US"/>
              <a:t>© 2023 A. P. Curatola</a:t>
            </a:r>
          </a:p>
        </p:txBody>
      </p:sp>
      <p:sp>
        <p:nvSpPr>
          <p:cNvPr id="6" name="Slide Number Placeholder 5">
            <a:extLst>
              <a:ext uri="{FF2B5EF4-FFF2-40B4-BE49-F238E27FC236}">
                <a16:creationId xmlns:a16="http://schemas.microsoft.com/office/drawing/2014/main" id="{ED961766-587D-C2CC-0867-970F2E23FCC8}"/>
              </a:ext>
            </a:extLst>
          </p:cNvPr>
          <p:cNvSpPr>
            <a:spLocks noGrp="1"/>
          </p:cNvSpPr>
          <p:nvPr>
            <p:ph type="sldNum" sz="quarter" idx="12"/>
          </p:nvPr>
        </p:nvSpPr>
        <p:spPr/>
        <p:txBody>
          <a:bodyPr/>
          <a:lstStyle/>
          <a:p>
            <a:fld id="{7C2B3464-E78B-4BE1-86B9-E4547740300B}" type="slidenum">
              <a:rPr lang="en-US" smtClean="0"/>
              <a:t>7</a:t>
            </a:fld>
            <a:endParaRPr lang="en-US"/>
          </a:p>
        </p:txBody>
      </p:sp>
    </p:spTree>
    <p:extLst>
      <p:ext uri="{BB962C8B-B14F-4D97-AF65-F5344CB8AC3E}">
        <p14:creationId xmlns:p14="http://schemas.microsoft.com/office/powerpoint/2010/main" val="1821626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F54F7-31F4-4371-A791-06D4DC9A1E69}"/>
              </a:ext>
            </a:extLst>
          </p:cNvPr>
          <p:cNvSpPr>
            <a:spLocks noGrp="1"/>
          </p:cNvSpPr>
          <p:nvPr>
            <p:ph type="title"/>
          </p:nvPr>
        </p:nvSpPr>
        <p:spPr>
          <a:xfrm>
            <a:off x="831851" y="768343"/>
            <a:ext cx="10515600" cy="1150609"/>
          </a:xfrm>
        </p:spPr>
        <p:txBody>
          <a:bodyPr>
            <a:noAutofit/>
          </a:bodyPr>
          <a:lstStyle/>
          <a:p>
            <a:pPr algn="ct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Act § 317 SECURE 2.0 Act</a:t>
            </a:r>
            <a:b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Retroactive 1</a:t>
            </a:r>
            <a:r>
              <a:rPr kumimoji="0" lang="en-US" sz="2400" b="1" i="0" u="none" strike="noStrike" kern="1200" cap="none" spc="0" normalizeH="0" baseline="30000" noProof="0" dirty="0">
                <a:ln>
                  <a:noFill/>
                </a:ln>
                <a:solidFill>
                  <a:srgbClr val="7030A0"/>
                </a:solidFill>
                <a:effectLst/>
                <a:uLnTx/>
                <a:uFillTx/>
                <a:latin typeface="Arial" panose="020B0604020202020204" pitchFamily="34" charset="0"/>
                <a:ea typeface="+mn-ea"/>
                <a:cs typeface="Arial" panose="020B0604020202020204" pitchFamily="34" charset="0"/>
              </a:rPr>
              <a:t>st</a:t>
            </a: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Year Elective Deferral for Sole Proprietors</a:t>
            </a:r>
            <a:b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br>
            <a:endParaRPr lang="en-US" sz="2400" b="1" dirty="0">
              <a:solidFill>
                <a:srgbClr val="7030A0"/>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0CE477D-9AC6-49D2-BCD2-A18F0C2A2FCE}"/>
              </a:ext>
            </a:extLst>
          </p:cNvPr>
          <p:cNvSpPr>
            <a:spLocks noGrp="1"/>
          </p:cNvSpPr>
          <p:nvPr>
            <p:ph type="body" idx="1"/>
          </p:nvPr>
        </p:nvSpPr>
        <p:spPr>
          <a:xfrm>
            <a:off x="831851" y="1918951"/>
            <a:ext cx="10515600" cy="4170705"/>
          </a:xfrm>
        </p:spPr>
        <p:txBody>
          <a:bodyPr>
            <a:noAutofit/>
          </a:bodyPr>
          <a:lstStyle/>
          <a:p>
            <a:pPr marL="285750" indent="-285750">
              <a:buFont typeface="Wingdings" panose="05000000000000000000" pitchFamily="2" charset="2"/>
              <a:buChar char="Ø"/>
              <a:defRPr/>
            </a:pPr>
            <a:r>
              <a:rPr lang="en-US" sz="1600" dirty="0">
                <a:latin typeface="Arial" panose="020B0604020202020204" pitchFamily="34" charset="0"/>
                <a:cs typeface="Arial" panose="020B0604020202020204" pitchFamily="34" charset="0"/>
              </a:rPr>
              <a:t>Special Rule for Sole Proprietors Adopting a 401(k) Plan </a:t>
            </a:r>
          </a:p>
          <a:p>
            <a:pPr marL="285750" indent="-285750">
              <a:buFont typeface="Wingdings" panose="05000000000000000000" pitchFamily="2" charset="2"/>
              <a:buChar char="Ø"/>
              <a:defRPr/>
            </a:pPr>
            <a:r>
              <a:rPr lang="en-US" sz="1600" dirty="0">
                <a:latin typeface="Arial" panose="020B0604020202020204" pitchFamily="34" charset="0"/>
                <a:cs typeface="Arial" panose="020B0604020202020204" pitchFamily="34" charset="0"/>
              </a:rPr>
              <a:t> They can make an elective deferral contribution (i.e., an employee contribution) to the plan</a:t>
            </a:r>
          </a:p>
          <a:p>
            <a:pPr marL="628650" lvl="1" indent="-285750">
              <a:buFont typeface="Wingdings" panose="05000000000000000000" pitchFamily="2" charset="2"/>
              <a:buChar char="Ø"/>
              <a:defRPr/>
            </a:pPr>
            <a:r>
              <a:rPr lang="en-US" sz="1600" dirty="0">
                <a:solidFill>
                  <a:schemeClr val="tx1"/>
                </a:solidFill>
                <a:latin typeface="Arial" panose="020B0604020202020204" pitchFamily="34" charset="0"/>
                <a:cs typeface="Arial" panose="020B0604020202020204" pitchFamily="34" charset="0"/>
              </a:rPr>
              <a:t>If made before the time for filing their individual tax return (without regard to any extensions), and</a:t>
            </a:r>
          </a:p>
          <a:p>
            <a:pPr marL="971550" lvl="2" indent="-285750">
              <a:buFont typeface="Wingdings" panose="05000000000000000000" pitchFamily="2" charset="2"/>
              <a:buChar char="Ø"/>
              <a:defRPr/>
            </a:pPr>
            <a:endParaRPr lang="en-US" sz="1450" dirty="0">
              <a:solidFill>
                <a:srgbClr val="FF0000"/>
              </a:solidFill>
              <a:latin typeface="Arial" panose="020B0604020202020204" pitchFamily="34" charset="0"/>
              <a:cs typeface="Arial" panose="020B0604020202020204" pitchFamily="34" charset="0"/>
            </a:endParaRPr>
          </a:p>
          <a:p>
            <a:pPr marL="628650" lvl="1" indent="-285750">
              <a:buFont typeface="Wingdings" panose="05000000000000000000" pitchFamily="2" charset="2"/>
              <a:buChar char="Ø"/>
              <a:defRPr/>
            </a:pPr>
            <a:r>
              <a:rPr lang="en-US" sz="1600" dirty="0">
                <a:solidFill>
                  <a:schemeClr val="tx1"/>
                </a:solidFill>
                <a:latin typeface="Arial" panose="020B0604020202020204" pitchFamily="34" charset="0"/>
                <a:cs typeface="Arial" panose="020B0604020202020204" pitchFamily="34" charset="0"/>
              </a:rPr>
              <a:t>If the sole proprietor is the only employee, and </a:t>
            </a:r>
          </a:p>
          <a:p>
            <a:pPr marL="628650" lvl="1" indent="-285750">
              <a:buFont typeface="Wingdings" panose="05000000000000000000" pitchFamily="2" charset="2"/>
              <a:buChar char="Ø"/>
              <a:defRPr/>
            </a:pPr>
            <a:r>
              <a:rPr lang="en-US" sz="1600" dirty="0">
                <a:solidFill>
                  <a:schemeClr val="tx1"/>
                </a:solidFill>
                <a:latin typeface="Arial" panose="020B0604020202020204" pitchFamily="34" charset="0"/>
                <a:cs typeface="Arial" panose="020B0604020202020204" pitchFamily="34" charset="0"/>
              </a:rPr>
              <a:t>If they own the entire unincorporated trade or business</a:t>
            </a:r>
          </a:p>
          <a:p>
            <a:pPr marL="628650" lvl="1" indent="-285750">
              <a:buFont typeface="Wingdings" panose="05000000000000000000" pitchFamily="2" charset="2"/>
              <a:buChar char="Ø"/>
              <a:defRPr/>
            </a:pPr>
            <a:endParaRPr lang="en-US" sz="1600" dirty="0">
              <a:solidFill>
                <a:schemeClr val="tx1"/>
              </a:solidFill>
              <a:latin typeface="Arial" panose="020B0604020202020204" pitchFamily="34" charset="0"/>
              <a:cs typeface="Arial" panose="020B0604020202020204" pitchFamily="34" charset="0"/>
            </a:endParaRPr>
          </a:p>
          <a:p>
            <a:pPr marL="628650" lvl="1" indent="-285750">
              <a:buFont typeface="Wingdings" panose="05000000000000000000" pitchFamily="2" charset="2"/>
              <a:buChar char="Ø"/>
              <a:defRPr/>
            </a:pPr>
            <a:r>
              <a:rPr lang="en-US" sz="1600" dirty="0">
                <a:solidFill>
                  <a:schemeClr val="tx1"/>
                </a:solidFill>
                <a:latin typeface="Arial" panose="020B0604020202020204" pitchFamily="34" charset="0"/>
                <a:cs typeface="Arial" panose="020B0604020202020204" pitchFamily="34" charset="0"/>
              </a:rPr>
              <a:t>Caution: </a:t>
            </a:r>
          </a:p>
          <a:p>
            <a:pPr marL="971550" lvl="2" indent="-285750">
              <a:buFont typeface="Wingdings" panose="05000000000000000000" pitchFamily="2" charset="2"/>
              <a:buChar char="Ø"/>
              <a:defRPr/>
            </a:pPr>
            <a:r>
              <a:rPr lang="en-US" sz="1600" dirty="0">
                <a:solidFill>
                  <a:schemeClr val="tx1"/>
                </a:solidFill>
                <a:latin typeface="Arial" panose="020B0604020202020204" pitchFamily="34" charset="0"/>
                <a:cs typeface="Arial" panose="020B0604020202020204" pitchFamily="34" charset="0"/>
              </a:rPr>
              <a:t>This contribution is limited to the plan’s first year, and </a:t>
            </a:r>
          </a:p>
          <a:p>
            <a:pPr marL="971550" lvl="2" indent="-285750">
              <a:buFont typeface="Wingdings" panose="05000000000000000000" pitchFamily="2" charset="2"/>
              <a:buChar char="Ø"/>
              <a:defRPr/>
            </a:pPr>
            <a:r>
              <a:rPr lang="en-US" sz="1600" dirty="0">
                <a:solidFill>
                  <a:schemeClr val="tx1"/>
                </a:solidFill>
                <a:latin typeface="Arial" panose="020B0604020202020204" pitchFamily="34" charset="0"/>
                <a:cs typeface="Arial" panose="020B0604020202020204" pitchFamily="34" charset="0"/>
              </a:rPr>
              <a:t>Is effective for plan years beginning before the date of enactment (Dec. 29, 2022)</a:t>
            </a:r>
            <a:endParaRPr lang="en-US" sz="1600" dirty="0">
              <a:solidFill>
                <a:srgbClr val="FF0000"/>
              </a:solidFill>
              <a:latin typeface="Arial" panose="020B0604020202020204" pitchFamily="34" charset="0"/>
              <a:cs typeface="Arial" panose="020B0604020202020204" pitchFamily="34" charset="0"/>
            </a:endParaRPr>
          </a:p>
          <a:p>
            <a:pPr marL="971550" lvl="2" indent="-285750">
              <a:buFont typeface="Wingdings" panose="05000000000000000000" pitchFamily="2" charset="2"/>
              <a:buChar char="Ø"/>
              <a:defRPr/>
            </a:pPr>
            <a:endParaRPr lang="en-US" sz="1600" dirty="0">
              <a:solidFill>
                <a:srgbClr val="FF0000"/>
              </a:solidFill>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225F252B-FA57-31B7-C4F2-E53A691A36F8}"/>
              </a:ext>
            </a:extLst>
          </p:cNvPr>
          <p:cNvSpPr>
            <a:spLocks noGrp="1"/>
          </p:cNvSpPr>
          <p:nvPr>
            <p:ph type="dt" sz="half" idx="10"/>
          </p:nvPr>
        </p:nvSpPr>
        <p:spPr/>
        <p:txBody>
          <a:bodyPr/>
          <a:lstStyle/>
          <a:p>
            <a:r>
              <a:rPr lang="en-US"/>
              <a:t>AAEPC - 11/9/2023</a:t>
            </a:r>
          </a:p>
        </p:txBody>
      </p:sp>
      <p:sp>
        <p:nvSpPr>
          <p:cNvPr id="5" name="Footer Placeholder 4">
            <a:extLst>
              <a:ext uri="{FF2B5EF4-FFF2-40B4-BE49-F238E27FC236}">
                <a16:creationId xmlns:a16="http://schemas.microsoft.com/office/drawing/2014/main" id="{C0C66B67-E63E-A2F6-06C7-DC1785A9C33A}"/>
              </a:ext>
            </a:extLst>
          </p:cNvPr>
          <p:cNvSpPr>
            <a:spLocks noGrp="1"/>
          </p:cNvSpPr>
          <p:nvPr>
            <p:ph type="ftr" sz="quarter" idx="11"/>
          </p:nvPr>
        </p:nvSpPr>
        <p:spPr/>
        <p:txBody>
          <a:bodyPr/>
          <a:lstStyle/>
          <a:p>
            <a:r>
              <a:rPr lang="en-US"/>
              <a:t>© 2023 A. P. Curatola</a:t>
            </a:r>
          </a:p>
        </p:txBody>
      </p:sp>
      <p:sp>
        <p:nvSpPr>
          <p:cNvPr id="6" name="Slide Number Placeholder 5">
            <a:extLst>
              <a:ext uri="{FF2B5EF4-FFF2-40B4-BE49-F238E27FC236}">
                <a16:creationId xmlns:a16="http://schemas.microsoft.com/office/drawing/2014/main" id="{1627249B-9346-C0E7-DE2F-828921C760D0}"/>
              </a:ext>
            </a:extLst>
          </p:cNvPr>
          <p:cNvSpPr>
            <a:spLocks noGrp="1"/>
          </p:cNvSpPr>
          <p:nvPr>
            <p:ph type="sldNum" sz="quarter" idx="12"/>
          </p:nvPr>
        </p:nvSpPr>
        <p:spPr/>
        <p:txBody>
          <a:bodyPr/>
          <a:lstStyle/>
          <a:p>
            <a:fld id="{7C2B3464-E78B-4BE1-86B9-E4547740300B}" type="slidenum">
              <a:rPr lang="en-US" smtClean="0"/>
              <a:t>8</a:t>
            </a:fld>
            <a:endParaRPr lang="en-US"/>
          </a:p>
        </p:txBody>
      </p:sp>
    </p:spTree>
    <p:extLst>
      <p:ext uri="{BB962C8B-B14F-4D97-AF65-F5344CB8AC3E}">
        <p14:creationId xmlns:p14="http://schemas.microsoft.com/office/powerpoint/2010/main" val="3818904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F54F7-31F4-4371-A791-06D4DC9A1E69}"/>
              </a:ext>
            </a:extLst>
          </p:cNvPr>
          <p:cNvSpPr>
            <a:spLocks noGrp="1"/>
          </p:cNvSpPr>
          <p:nvPr>
            <p:ph type="title"/>
          </p:nvPr>
        </p:nvSpPr>
        <p:spPr>
          <a:xfrm>
            <a:off x="831851" y="768343"/>
            <a:ext cx="10515600" cy="1150609"/>
          </a:xfrm>
        </p:spPr>
        <p:txBody>
          <a:bodyPr>
            <a:noAutofit/>
          </a:bodyPr>
          <a:lstStyle/>
          <a:p>
            <a:pPr algn="ct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Act § </a:t>
            </a:r>
            <a:r>
              <a:rPr lang="en-US" sz="2400" b="1" dirty="0">
                <a:solidFill>
                  <a:srgbClr val="7030A0"/>
                </a:solidFill>
                <a:latin typeface="Arial" panose="020B0604020202020204" pitchFamily="34" charset="0"/>
                <a:ea typeface="+mn-ea"/>
                <a:cs typeface="Arial" panose="020B0604020202020204" pitchFamily="34" charset="0"/>
              </a:rPr>
              <a:t>125</a:t>
            </a: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SECURE 2.0 Act</a:t>
            </a:r>
            <a:b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Long-Term Part-Time Employees</a:t>
            </a:r>
            <a:b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br>
            <a:endParaRPr lang="en-US" sz="2400" b="1" dirty="0">
              <a:solidFill>
                <a:srgbClr val="7030A0"/>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0CE477D-9AC6-49D2-BCD2-A18F0C2A2FCE}"/>
              </a:ext>
            </a:extLst>
          </p:cNvPr>
          <p:cNvSpPr>
            <a:spLocks noGrp="1"/>
          </p:cNvSpPr>
          <p:nvPr>
            <p:ph type="body" idx="1"/>
          </p:nvPr>
        </p:nvSpPr>
        <p:spPr>
          <a:xfrm>
            <a:off x="831851" y="1918951"/>
            <a:ext cx="10515600" cy="4170705"/>
          </a:xfrm>
        </p:spPr>
        <p:txBody>
          <a:bodyPr>
            <a:noAutofit/>
          </a:bodyPr>
          <a:lstStyle/>
          <a:p>
            <a:pPr marL="285750" indent="-285750">
              <a:buFont typeface="Wingdings" panose="05000000000000000000" pitchFamily="2" charset="2"/>
              <a:buChar char="Ø"/>
            </a:pPr>
            <a:r>
              <a:rPr lang="en-US" sz="1600" dirty="0">
                <a:latin typeface="Arial" panose="020B0604020202020204" pitchFamily="34" charset="0"/>
                <a:cs typeface="Arial" panose="020B0604020202020204" pitchFamily="34" charset="0"/>
              </a:rPr>
              <a:t> Long-term part-time employees</a:t>
            </a:r>
            <a:r>
              <a:rPr lang="en-US" sz="1600" dirty="0">
                <a:solidFill>
                  <a:schemeClr val="tx1"/>
                </a:solidFill>
                <a:latin typeface="Arial" panose="020B0604020202020204" pitchFamily="34" charset="0"/>
                <a:cs typeface="Arial" panose="020B0604020202020204" pitchFamily="34" charset="0"/>
              </a:rPr>
              <a:t> are allowed to participate in an employer’s 401(k) plan and now in a 403(b) plan, IF they meet the service and age requirements</a:t>
            </a:r>
          </a:p>
          <a:p>
            <a:pPr marL="285750" indent="-285750">
              <a:buFont typeface="Wingdings" panose="05000000000000000000" pitchFamily="2" charset="2"/>
              <a:buChar char="Ø"/>
            </a:pPr>
            <a:endParaRPr lang="en-US" sz="1600" dirty="0">
              <a:latin typeface="Arial" panose="020B0604020202020204" pitchFamily="34" charset="0"/>
              <a:cs typeface="Arial" panose="020B0604020202020204" pitchFamily="34" charset="0"/>
            </a:endParaRPr>
          </a:p>
          <a:p>
            <a:pPr marL="628650" lvl="1" indent="-285750">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 The service requirement is satisfied if the employee worked </a:t>
            </a:r>
            <a:r>
              <a:rPr lang="en-US" sz="1600" dirty="0">
                <a:solidFill>
                  <a:srgbClr val="7030A0"/>
                </a:solidFill>
                <a:latin typeface="Arial" panose="020B0604020202020204" pitchFamily="34" charset="0"/>
                <a:cs typeface="Arial" panose="020B0604020202020204" pitchFamily="34" charset="0"/>
              </a:rPr>
              <a:t>2 consecutive years (not 3 as provided in SECURE Act of 2019) </a:t>
            </a:r>
            <a:r>
              <a:rPr lang="en-US" sz="1600" dirty="0">
                <a:solidFill>
                  <a:schemeClr val="tx1"/>
                </a:solidFill>
                <a:latin typeface="Arial" panose="020B0604020202020204" pitchFamily="34" charset="0"/>
                <a:cs typeface="Arial" panose="020B0604020202020204" pitchFamily="34" charset="0"/>
              </a:rPr>
              <a:t>of 500 hours or more, and </a:t>
            </a:r>
          </a:p>
          <a:p>
            <a:pPr marL="628650" lvl="1" indent="-285750">
              <a:buFont typeface="Wingdings" panose="05000000000000000000" pitchFamily="2" charset="2"/>
              <a:buChar char="Ø"/>
            </a:pPr>
            <a:endParaRPr lang="en-US" sz="1600" dirty="0">
              <a:solidFill>
                <a:schemeClr val="tx1"/>
              </a:solidFill>
              <a:latin typeface="Arial" panose="020B0604020202020204" pitchFamily="34" charset="0"/>
              <a:cs typeface="Arial" panose="020B0604020202020204" pitchFamily="34" charset="0"/>
            </a:endParaRPr>
          </a:p>
          <a:p>
            <a:pPr marL="628650" lvl="1" indent="-285750">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 The employee is at least age 21 by the end of the 2-year period</a:t>
            </a:r>
          </a:p>
          <a:p>
            <a:pPr marL="285750" indent="-285750">
              <a:buFont typeface="Wingdings" panose="05000000000000000000" pitchFamily="2" charset="2"/>
              <a:buChar char="Ø"/>
            </a:pPr>
            <a:endParaRPr lang="en-US"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600" dirty="0">
                <a:latin typeface="Arial" panose="020B0604020202020204" pitchFamily="34" charset="0"/>
                <a:cs typeface="Arial" panose="020B0604020202020204" pitchFamily="34" charset="0"/>
              </a:rPr>
              <a:t> This rule change is effective for plans years beginning after December 31, 2024</a:t>
            </a:r>
          </a:p>
          <a:p>
            <a:pPr marL="285750" indent="-285750">
              <a:buFont typeface="Wingdings" panose="05000000000000000000" pitchFamily="2" charset="2"/>
              <a:buChar char="Ø"/>
            </a:pPr>
            <a:endParaRPr lang="en-US"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600" dirty="0">
                <a:latin typeface="Arial" panose="020B0604020202020204" pitchFamily="34" charset="0"/>
                <a:cs typeface="Arial" panose="020B0604020202020204" pitchFamily="34" charset="0"/>
              </a:rPr>
              <a:t> In addition, Pre-2021 Service are not considered for vesting purposes</a:t>
            </a:r>
          </a:p>
          <a:p>
            <a:pPr>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E884D99A-71F0-6B98-1B43-821371A7CF05}"/>
              </a:ext>
            </a:extLst>
          </p:cNvPr>
          <p:cNvSpPr>
            <a:spLocks noGrp="1"/>
          </p:cNvSpPr>
          <p:nvPr>
            <p:ph type="dt" sz="half" idx="10"/>
          </p:nvPr>
        </p:nvSpPr>
        <p:spPr/>
        <p:txBody>
          <a:bodyPr/>
          <a:lstStyle/>
          <a:p>
            <a:r>
              <a:rPr lang="en-US"/>
              <a:t>AAEPC - 11/9/2023</a:t>
            </a:r>
          </a:p>
        </p:txBody>
      </p:sp>
      <p:sp>
        <p:nvSpPr>
          <p:cNvPr id="5" name="Footer Placeholder 4">
            <a:extLst>
              <a:ext uri="{FF2B5EF4-FFF2-40B4-BE49-F238E27FC236}">
                <a16:creationId xmlns:a16="http://schemas.microsoft.com/office/drawing/2014/main" id="{08DF3C2B-9B6A-1AC4-7F91-F3749954E4A4}"/>
              </a:ext>
            </a:extLst>
          </p:cNvPr>
          <p:cNvSpPr>
            <a:spLocks noGrp="1"/>
          </p:cNvSpPr>
          <p:nvPr>
            <p:ph type="ftr" sz="quarter" idx="11"/>
          </p:nvPr>
        </p:nvSpPr>
        <p:spPr/>
        <p:txBody>
          <a:bodyPr/>
          <a:lstStyle/>
          <a:p>
            <a:r>
              <a:rPr lang="en-US"/>
              <a:t>© 2023 A. P. Curatola</a:t>
            </a:r>
          </a:p>
        </p:txBody>
      </p:sp>
      <p:sp>
        <p:nvSpPr>
          <p:cNvPr id="6" name="Slide Number Placeholder 5">
            <a:extLst>
              <a:ext uri="{FF2B5EF4-FFF2-40B4-BE49-F238E27FC236}">
                <a16:creationId xmlns:a16="http://schemas.microsoft.com/office/drawing/2014/main" id="{C1519F3C-88FA-C2CA-2524-20CACF3C5F6E}"/>
              </a:ext>
            </a:extLst>
          </p:cNvPr>
          <p:cNvSpPr>
            <a:spLocks noGrp="1"/>
          </p:cNvSpPr>
          <p:nvPr>
            <p:ph type="sldNum" sz="quarter" idx="12"/>
          </p:nvPr>
        </p:nvSpPr>
        <p:spPr/>
        <p:txBody>
          <a:bodyPr/>
          <a:lstStyle/>
          <a:p>
            <a:fld id="{7C2B3464-E78B-4BE1-86B9-E4547740300B}" type="slidenum">
              <a:rPr lang="en-US" smtClean="0"/>
              <a:t>9</a:t>
            </a:fld>
            <a:endParaRPr lang="en-US"/>
          </a:p>
        </p:txBody>
      </p:sp>
    </p:spTree>
    <p:extLst>
      <p:ext uri="{BB962C8B-B14F-4D97-AF65-F5344CB8AC3E}">
        <p14:creationId xmlns:p14="http://schemas.microsoft.com/office/powerpoint/2010/main" val="3158136255"/>
      </p:ext>
    </p:extLst>
  </p:cSld>
  <p:clrMapOvr>
    <a:masterClrMapping/>
  </p:clrMapOvr>
</p:sld>
</file>

<file path=ppt/theme/theme1.xml><?xml version="1.0" encoding="utf-8"?>
<a:theme xmlns:a="http://schemas.openxmlformats.org/drawingml/2006/main" name="Theme1">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3022F5E9-EA70-44B3-BCD5-D36643254CCC}" vid="{54F16F45-3A0B-47CC-AB91-0D77821D594E}"/>
    </a:ext>
  </a:extLst>
</a:theme>
</file>

<file path=ppt/theme/theme2.xml><?xml version="1.0" encoding="utf-8"?>
<a:theme xmlns:a="http://schemas.openxmlformats.org/drawingml/2006/main" name="2_Theme1">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3022F5E9-EA70-44B3-BCD5-D36643254CCC}" vid="{54F16F45-3A0B-47CC-AB91-0D77821D594E}"/>
    </a:ext>
  </a:extLst>
</a:theme>
</file>

<file path=ppt/theme/theme3.xml><?xml version="1.0" encoding="utf-8"?>
<a:theme xmlns:a="http://schemas.openxmlformats.org/drawingml/2006/main" name="1_Theme1">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3022F5E9-EA70-44B3-BCD5-D36643254CCC}" vid="{54F16F45-3A0B-47CC-AB91-0D77821D594E}"/>
    </a:ext>
  </a:extLst>
</a:theme>
</file>

<file path=ppt/theme/theme4.xml><?xml version="1.0" encoding="utf-8"?>
<a:theme xmlns:a="http://schemas.openxmlformats.org/drawingml/2006/main" name="4_Theme1">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3022F5E9-EA70-44B3-BCD5-D36643254CCC}" vid="{54F16F45-3A0B-47CC-AB91-0D77821D594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982D8956A9482479B529C0CAFE01C56" ma:contentTypeVersion="3" ma:contentTypeDescription="Create a new document." ma:contentTypeScope="" ma:versionID="fd1f929cfddc1bc32ef0e4b17323d2c2">
  <xsd:schema xmlns:xsd="http://www.w3.org/2001/XMLSchema" xmlns:xs="http://www.w3.org/2001/XMLSchema" xmlns:p="http://schemas.microsoft.com/office/2006/metadata/properties" xmlns:ns3="e9ae58e2-bb8a-43ec-8216-77886272b448" targetNamespace="http://schemas.microsoft.com/office/2006/metadata/properties" ma:root="true" ma:fieldsID="b4d727d9921e4d3b235805c2f85780e8" ns3:_="">
    <xsd:import namespace="e9ae58e2-bb8a-43ec-8216-77886272b448"/>
    <xsd:element name="properties">
      <xsd:complexType>
        <xsd:sequence>
          <xsd:element name="documentManagement">
            <xsd:complexType>
              <xsd:all>
                <xsd:element ref="ns3:SharedWithUsers" minOccurs="0"/>
                <xsd:element ref="ns3:SharedWithDetails" minOccurs="0"/>
                <xsd:element ref="ns3: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ae58e2-bb8a-43ec-8216-77886272b44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74D294-4880-45E0-8FBC-BDC4E86E359F}">
  <ds:schemaRefs>
    <ds:schemaRef ds:uri="http://schemas.microsoft.com/sharepoint/v3/contenttype/forms"/>
  </ds:schemaRefs>
</ds:datastoreItem>
</file>

<file path=customXml/itemProps2.xml><?xml version="1.0" encoding="utf-8"?>
<ds:datastoreItem xmlns:ds="http://schemas.openxmlformats.org/officeDocument/2006/customXml" ds:itemID="{AF892104-B5D6-45E1-967D-A19D51EB6AD7}">
  <ds:schemaRefs>
    <ds:schemaRef ds:uri="http://schemas.microsoft.com/office/2006/metadata/properties"/>
    <ds:schemaRef ds:uri="http://schemas.microsoft.com/office/infopath/2007/PartnerControls"/>
    <ds:schemaRef ds:uri="http://www.w3.org/XML/1998/namespace"/>
    <ds:schemaRef ds:uri="http://purl.org/dc/dcmitype/"/>
    <ds:schemaRef ds:uri="e9ae58e2-bb8a-43ec-8216-77886272b448"/>
    <ds:schemaRef ds:uri="http://schemas.microsoft.com/office/2006/documentManagement/types"/>
    <ds:schemaRef ds:uri="http://purl.org/dc/elements/1.1/"/>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050DE342-2252-4D04-8069-D4D1E138F4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ae58e2-bb8a-43ec-8216-77886272b4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9527</TotalTime>
  <Words>5213</Words>
  <Application>Microsoft Office PowerPoint</Application>
  <PresentationFormat>Widescreen</PresentationFormat>
  <Paragraphs>604</Paragraphs>
  <Slides>40</Slides>
  <Notes>40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40</vt:i4>
      </vt:variant>
    </vt:vector>
  </HeadingPairs>
  <TitlesOfParts>
    <vt:vector size="50" baseType="lpstr">
      <vt:lpstr>Arial</vt:lpstr>
      <vt:lpstr>Calibri</vt:lpstr>
      <vt:lpstr>Calibri Light</vt:lpstr>
      <vt:lpstr>Dreaming Outloud Pro</vt:lpstr>
      <vt:lpstr>Edwardian Script ITC</vt:lpstr>
      <vt:lpstr>Wingdings</vt:lpstr>
      <vt:lpstr>Theme1</vt:lpstr>
      <vt:lpstr>2_Theme1</vt:lpstr>
      <vt:lpstr>1_Theme1</vt:lpstr>
      <vt:lpstr>4_Theme1</vt:lpstr>
      <vt:lpstr>PowerPoint Presentation</vt:lpstr>
      <vt:lpstr>CAA 2023 and SECURE 2.0 Act </vt:lpstr>
      <vt:lpstr>Expiring 2022 Business Tax Provisions Status </vt:lpstr>
      <vt:lpstr>Issues to be Aware </vt:lpstr>
      <vt:lpstr>Restaurant Meals </vt:lpstr>
      <vt:lpstr>Act § 102 SECURE 2.0 Act Small Business Pension Plan Start-Up Costs </vt:lpstr>
      <vt:lpstr>Act § 121 SECURE 2.0 Act Automatic Enrollment Starter 401(k) &amp; 403(b) Deferral-Only Plans </vt:lpstr>
      <vt:lpstr>Act § 317 SECURE 2.0 Act Retroactive 1st Year Elective Deferral for Sole Proprietors </vt:lpstr>
      <vt:lpstr>Act § 125 SECURE 2.0 Act Long-Term Part-Time Employees </vt:lpstr>
      <vt:lpstr>Act §§ 115 and 127 SECURE 2.0 Act IRC § 72 and Certain Emergency Expenses </vt:lpstr>
      <vt:lpstr>Act §§ 115 and 127 SECURE 2.0 Act IRC § 72 and Certain Emergency Expenses </vt:lpstr>
      <vt:lpstr>Qualified Plans and IRAs Contributions </vt:lpstr>
      <vt:lpstr>Act § 109 SECURE 2.0 Act  Catch-Up Limits </vt:lpstr>
      <vt:lpstr>Act § 603 SECURE 2.0 Act  Elective Deferrals Restricted to Designated Roth Contributions </vt:lpstr>
      <vt:lpstr>Act § 604 SECURE 2.0 Act  Matching and Nonelective Contributions </vt:lpstr>
      <vt:lpstr>Act § 117 SECURE 2.0 Act SIMPLE Plan Contributions </vt:lpstr>
      <vt:lpstr>Act § 116 SECURE 2.0 Act SIMPLE Plan Contributions </vt:lpstr>
      <vt:lpstr>Act § 110 SECURE 2.0 Act  Matching and Student Loan Payments </vt:lpstr>
      <vt:lpstr>Act § 320 SECURE 2.0 Act  </vt:lpstr>
      <vt:lpstr>Act § 327 SECURE 2.0 Act  </vt:lpstr>
      <vt:lpstr>Expiring 2022 Individual Tax Provisions Status </vt:lpstr>
      <vt:lpstr>Act § 108 SECURE 2.0 Act  Qualified Plans and IRAs Contributions </vt:lpstr>
      <vt:lpstr>Act § 103 SECURE 2.0 Act  Saver’s Match  </vt:lpstr>
      <vt:lpstr>Act § 107 SECURE 2.0 Act Age Requirement for RMD </vt:lpstr>
      <vt:lpstr>Act § 325 SECURE 2.0 Act Roth IRA RMD </vt:lpstr>
      <vt:lpstr>Pre-Act § 202 SECURE 2.0 Act Qualified Longevity Annuity Contracts </vt:lpstr>
      <vt:lpstr>Act § 202 SECURE 2.0 Act Qualified Longevity Annuity Contracts </vt:lpstr>
      <vt:lpstr>Act § 333 SECURE 2.0 Act Early Distribution &amp; Excess Contribution Excise Taxes </vt:lpstr>
      <vt:lpstr>Act §§ 314 and 326 SECURE 2.0 Act Early Distribution Excise Taxes </vt:lpstr>
      <vt:lpstr>Act § 311 SECURE 2.0 Act Qualified Birth or Adoption Distribution Provision </vt:lpstr>
      <vt:lpstr>Act § 302 SECURE 2.0 Act Minimum RMD Excise Tax </vt:lpstr>
      <vt:lpstr>Minimum RMD Excise Tax Remedy </vt:lpstr>
      <vt:lpstr>Notice 2022-53 and Notice 2023-54 </vt:lpstr>
      <vt:lpstr>Estate Tax Issue Unused Deceased Spousal Exclusion </vt:lpstr>
      <vt:lpstr>PowerPoint Presentation</vt:lpstr>
      <vt:lpstr>PowerPoint Presentation</vt:lpstr>
      <vt:lpstr>Impact of Unified Tax Credit after 2025 </vt:lpstr>
      <vt:lpstr>Unified Tax Credit Example</vt:lpstr>
      <vt:lpstr>Sources</vt:lpstr>
      <vt:lpstr>That’s Completes Our Presentation  On the SECURE 2.0 Act  Can I Answer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Event Study</dc:title>
  <dc:creator>Tony</dc:creator>
  <cp:lastModifiedBy>Tony</cp:lastModifiedBy>
  <cp:revision>279</cp:revision>
  <dcterms:created xsi:type="dcterms:W3CDTF">2020-10-10T21:57:54Z</dcterms:created>
  <dcterms:modified xsi:type="dcterms:W3CDTF">2023-11-06T19:36:03Z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0x0101001982D8956A9482479B529C0CAFE01C56</vt:lpwstr>
  </property>
</Properties>
</file>